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embeddedFontLst>
    <p:embeddedFont>
      <p:font typeface="Raleway" panose="020F0502020204030204" pitchFamily="2" charset="0"/>
      <p:regular r:id="rId17"/>
    </p:embeddedFont>
    <p:embeddedFont>
      <p:font typeface="Roboto" panose="020F0502020204030204" pitchFamily="2"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15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sv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28.png"/><Relationship Id="rId11" Type="http://schemas.openxmlformats.org/officeDocument/2006/relationships/image" Target="../media/image33.svg"/><Relationship Id="rId5" Type="http://schemas.openxmlformats.org/officeDocument/2006/relationships/image" Target="../media/image27.sv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svg"/></Relationships>
</file>

<file path=ppt/slides/_rels/slide11.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sv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37.png"/><Relationship Id="rId11" Type="http://schemas.openxmlformats.org/officeDocument/2006/relationships/image" Target="../media/image42.svg"/><Relationship Id="rId5" Type="http://schemas.openxmlformats.org/officeDocument/2006/relationships/image" Target="../media/image36.svg"/><Relationship Id="rId10" Type="http://schemas.openxmlformats.org/officeDocument/2006/relationships/image" Target="../media/image41.png"/><Relationship Id="rId4" Type="http://schemas.openxmlformats.org/officeDocument/2006/relationships/image" Target="../media/image35.png"/><Relationship Id="rId9" Type="http://schemas.openxmlformats.org/officeDocument/2006/relationships/image" Target="../media/image40.sv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sv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9.png"/><Relationship Id="rId11" Type="http://schemas.openxmlformats.org/officeDocument/2006/relationships/image" Target="../media/image24.svg"/><Relationship Id="rId5" Type="http://schemas.openxmlformats.org/officeDocument/2006/relationships/image" Target="../media/image18.sv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sv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18648"/>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Campus Connect: The Community App</a:t>
            </a:r>
            <a:endParaRPr lang="en-US" sz="4450" dirty="0"/>
          </a:p>
        </p:txBody>
      </p:sp>
      <p:sp>
        <p:nvSpPr>
          <p:cNvPr id="4" name="Text 1"/>
          <p:cNvSpPr/>
          <p:nvPr/>
        </p:nvSpPr>
        <p:spPr>
          <a:xfrm>
            <a:off x="6280190" y="4276368"/>
            <a:ext cx="7556421" cy="453509"/>
          </a:xfrm>
          <a:prstGeom prst="rect">
            <a:avLst/>
          </a:prstGeom>
          <a:noFill/>
          <a:ln/>
        </p:spPr>
        <p:txBody>
          <a:bodyPr wrap="none" lIns="0" tIns="0" rIns="0" bIns="0" rtlCol="0" anchor="t"/>
          <a:lstStyle/>
          <a:p>
            <a:pPr marL="0" indent="0" algn="l">
              <a:lnSpc>
                <a:spcPts val="3550"/>
              </a:lnSpc>
              <a:buNone/>
            </a:pPr>
            <a:r>
              <a:rPr lang="en-US" sz="2200" dirty="0">
                <a:solidFill>
                  <a:srgbClr val="3C3939"/>
                </a:solidFill>
                <a:latin typeface="Roboto" pitchFamily="34" charset="0"/>
                <a:ea typeface="Roboto" pitchFamily="34" charset="-122"/>
                <a:cs typeface="Roboto" pitchFamily="34" charset="-120"/>
              </a:rPr>
              <a:t>Team Code-Astra | CIEL Kingston VibeAIthon 2025</a:t>
            </a:r>
            <a:endParaRPr lang="en-US" sz="2200" dirty="0"/>
          </a:p>
        </p:txBody>
      </p:sp>
      <p:sp>
        <p:nvSpPr>
          <p:cNvPr id="5" name="Text 2"/>
          <p:cNvSpPr/>
          <p:nvPr/>
        </p:nvSpPr>
        <p:spPr>
          <a:xfrm>
            <a:off x="6280190" y="4985028"/>
            <a:ext cx="7556421" cy="725805"/>
          </a:xfrm>
          <a:prstGeom prst="rect">
            <a:avLst/>
          </a:prstGeom>
          <a:noFill/>
          <a:ln/>
        </p:spPr>
        <p:txBody>
          <a:bodyPr wrap="square" lIns="0" tIns="0" rIns="0" bIns="0" rtlCol="0" anchor="t"/>
          <a:lstStyle/>
          <a:p>
            <a:pPr marL="0" indent="0" algn="l">
              <a:lnSpc>
                <a:spcPts val="2850"/>
              </a:lnSpc>
              <a:buNone/>
            </a:pPr>
            <a:r>
              <a:rPr lang="en-US" sz="1750" b="1" dirty="0">
                <a:solidFill>
                  <a:srgbClr val="3C3939"/>
                </a:solidFill>
                <a:latin typeface="Roboto" pitchFamily="34" charset="0"/>
                <a:ea typeface="Roboto" pitchFamily="34" charset="-122"/>
                <a:cs typeface="Roboto" pitchFamily="34" charset="-120"/>
              </a:rPr>
              <a:t>Team Members: </a:t>
            </a:r>
            <a:r>
              <a:rPr lang="en-US" sz="1750" dirty="0">
                <a:solidFill>
                  <a:srgbClr val="3C3939"/>
                </a:solidFill>
                <a:latin typeface="Roboto" pitchFamily="34" charset="0"/>
                <a:ea typeface="Roboto" pitchFamily="34" charset="-122"/>
                <a:cs typeface="Roboto" pitchFamily="34" charset="-120"/>
              </a:rPr>
              <a:t>HARIGANESH S, SHARAN RAJ H, VIGNESH S, RAJESH I, SHARMILA V</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328190" y="2125147"/>
            <a:ext cx="5117902" cy="3979188"/>
          </a:xfrm>
          <a:prstGeom prst="rect">
            <a:avLst/>
          </a:prstGeom>
        </p:spPr>
      </p:pic>
      <p:sp>
        <p:nvSpPr>
          <p:cNvPr id="3" name="Text 0"/>
          <p:cNvSpPr/>
          <p:nvPr/>
        </p:nvSpPr>
        <p:spPr>
          <a:xfrm>
            <a:off x="793790" y="763667"/>
            <a:ext cx="4139446" cy="460772"/>
          </a:xfrm>
          <a:prstGeom prst="rect">
            <a:avLst/>
          </a:prstGeom>
          <a:noFill/>
          <a:ln/>
        </p:spPr>
        <p:txBody>
          <a:bodyPr wrap="none" lIns="0" tIns="0" rIns="0" bIns="0" rtlCol="0" anchor="t"/>
          <a:lstStyle/>
          <a:p>
            <a:pPr marL="0" indent="0" algn="l">
              <a:lnSpc>
                <a:spcPts val="3600"/>
              </a:lnSpc>
              <a:buNone/>
            </a:pPr>
            <a:r>
              <a:rPr lang="en-US" sz="2900" dirty="0">
                <a:solidFill>
                  <a:srgbClr val="1B1B27"/>
                </a:solidFill>
                <a:latin typeface="Raleway" pitchFamily="34" charset="0"/>
                <a:ea typeface="Raleway" pitchFamily="34" charset="-122"/>
                <a:cs typeface="Raleway" pitchFamily="34" charset="-120"/>
              </a:rPr>
              <a:t>Campus App Tech Stack</a:t>
            </a:r>
            <a:endParaRPr lang="en-US" sz="2900" dirty="0"/>
          </a:p>
        </p:txBody>
      </p:sp>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93790" y="1445538"/>
            <a:ext cx="368498" cy="368498"/>
          </a:xfrm>
          <a:prstGeom prst="rect">
            <a:avLst/>
          </a:prstGeom>
        </p:spPr>
      </p:pic>
      <p:sp>
        <p:nvSpPr>
          <p:cNvPr id="5" name="Text 1"/>
          <p:cNvSpPr/>
          <p:nvPr/>
        </p:nvSpPr>
        <p:spPr>
          <a:xfrm>
            <a:off x="793790" y="1998226"/>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3C3939"/>
                </a:solidFill>
                <a:latin typeface="Raleway" pitchFamily="34" charset="0"/>
                <a:ea typeface="Raleway" pitchFamily="34" charset="-122"/>
                <a:cs typeface="Raleway" pitchFamily="34" charset="-120"/>
              </a:rPr>
              <a:t>Design Tools</a:t>
            </a:r>
            <a:endParaRPr lang="en-US" sz="1450" dirty="0"/>
          </a:p>
        </p:txBody>
      </p:sp>
      <p:sp>
        <p:nvSpPr>
          <p:cNvPr id="6" name="Text 2"/>
          <p:cNvSpPr/>
          <p:nvPr/>
        </p:nvSpPr>
        <p:spPr>
          <a:xfrm>
            <a:off x="793790" y="2316956"/>
            <a:ext cx="7556421" cy="235744"/>
          </a:xfrm>
          <a:prstGeom prst="rect">
            <a:avLst/>
          </a:prstGeom>
          <a:noFill/>
          <a:ln/>
        </p:spPr>
        <p:txBody>
          <a:bodyPr wrap="none" lIns="0" tIns="0" rIns="0" bIns="0" rtlCol="0" anchor="t"/>
          <a:lstStyle/>
          <a:p>
            <a:pPr marL="0" indent="0" algn="l">
              <a:lnSpc>
                <a:spcPts val="1850"/>
              </a:lnSpc>
              <a:buNone/>
            </a:pPr>
            <a:r>
              <a:rPr lang="en-US" sz="1150" b="1" dirty="0">
                <a:solidFill>
                  <a:srgbClr val="3C3939"/>
                </a:solidFill>
                <a:latin typeface="Roboto" pitchFamily="34" charset="0"/>
                <a:ea typeface="Roboto" pitchFamily="34" charset="-122"/>
                <a:cs typeface="Roboto" pitchFamily="34" charset="-120"/>
              </a:rPr>
              <a:t>Figma Prototype:</a:t>
            </a:r>
            <a:r>
              <a:rPr lang="en-US" sz="1150" dirty="0">
                <a:solidFill>
                  <a:srgbClr val="3C3939"/>
                </a:solidFill>
                <a:latin typeface="Roboto" pitchFamily="34" charset="0"/>
                <a:ea typeface="Roboto" pitchFamily="34" charset="-122"/>
                <a:cs typeface="Roboto" pitchFamily="34" charset="-120"/>
              </a:rPr>
              <a:t> Interactive design for user experience, ensuring intuitive and visually appealing interfaces.</a:t>
            </a:r>
            <a:endParaRPr lang="en-US" sz="1150" dirty="0"/>
          </a:p>
        </p:txBody>
      </p:sp>
      <p:pic>
        <p:nvPicPr>
          <p:cNvPr id="7"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93790" y="2847499"/>
            <a:ext cx="368498" cy="368498"/>
          </a:xfrm>
          <a:prstGeom prst="rect">
            <a:avLst/>
          </a:prstGeom>
        </p:spPr>
      </p:pic>
      <p:sp>
        <p:nvSpPr>
          <p:cNvPr id="8" name="Text 3"/>
          <p:cNvSpPr/>
          <p:nvPr/>
        </p:nvSpPr>
        <p:spPr>
          <a:xfrm>
            <a:off x="793790" y="3400187"/>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3C3939"/>
                </a:solidFill>
                <a:latin typeface="Raleway" pitchFamily="34" charset="0"/>
                <a:ea typeface="Raleway" pitchFamily="34" charset="-122"/>
                <a:cs typeface="Raleway" pitchFamily="34" charset="-120"/>
              </a:rPr>
              <a:t>Frontend</a:t>
            </a:r>
            <a:endParaRPr lang="en-US" sz="1450" dirty="0"/>
          </a:p>
        </p:txBody>
      </p:sp>
      <p:sp>
        <p:nvSpPr>
          <p:cNvPr id="9" name="Text 4"/>
          <p:cNvSpPr/>
          <p:nvPr/>
        </p:nvSpPr>
        <p:spPr>
          <a:xfrm>
            <a:off x="793790" y="3718917"/>
            <a:ext cx="7556421" cy="471488"/>
          </a:xfrm>
          <a:prstGeom prst="rect">
            <a:avLst/>
          </a:prstGeom>
          <a:noFill/>
          <a:ln/>
        </p:spPr>
        <p:txBody>
          <a:bodyPr wrap="square" lIns="0" tIns="0" rIns="0" bIns="0" rtlCol="0" anchor="t"/>
          <a:lstStyle/>
          <a:p>
            <a:pPr marL="0" indent="0" algn="l">
              <a:lnSpc>
                <a:spcPts val="1850"/>
              </a:lnSpc>
              <a:buNone/>
            </a:pPr>
            <a:r>
              <a:rPr lang="en-US" sz="1150" b="1" dirty="0">
                <a:solidFill>
                  <a:srgbClr val="3C3939"/>
                </a:solidFill>
                <a:latin typeface="Roboto" pitchFamily="34" charset="0"/>
                <a:ea typeface="Roboto" pitchFamily="34" charset="-122"/>
                <a:cs typeface="Roboto" pitchFamily="34" charset="-120"/>
              </a:rPr>
              <a:t>Flutter and React Native:</a:t>
            </a:r>
            <a:r>
              <a:rPr lang="en-US" sz="1150" dirty="0">
                <a:solidFill>
                  <a:srgbClr val="3C3939"/>
                </a:solidFill>
                <a:latin typeface="Roboto" pitchFamily="34" charset="0"/>
                <a:ea typeface="Roboto" pitchFamily="34" charset="-122"/>
                <a:cs typeface="Roboto" pitchFamily="34" charset="-120"/>
              </a:rPr>
              <a:t> Robust front-end frameworks used for building cross-platform user interfaces, delivering a consistent experience.</a:t>
            </a:r>
            <a:endParaRPr lang="en-US" sz="1150" dirty="0"/>
          </a:p>
        </p:txBody>
      </p:sp>
      <p:pic>
        <p:nvPicPr>
          <p:cNvPr id="10"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93790" y="4485203"/>
            <a:ext cx="368498" cy="368498"/>
          </a:xfrm>
          <a:prstGeom prst="rect">
            <a:avLst/>
          </a:prstGeom>
        </p:spPr>
      </p:pic>
      <p:sp>
        <p:nvSpPr>
          <p:cNvPr id="11" name="Text 5"/>
          <p:cNvSpPr/>
          <p:nvPr/>
        </p:nvSpPr>
        <p:spPr>
          <a:xfrm>
            <a:off x="793790" y="5037892"/>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3C3939"/>
                </a:solidFill>
                <a:latin typeface="Raleway" pitchFamily="34" charset="0"/>
                <a:ea typeface="Raleway" pitchFamily="34" charset="-122"/>
                <a:cs typeface="Raleway" pitchFamily="34" charset="-120"/>
              </a:rPr>
              <a:t>Backend</a:t>
            </a:r>
            <a:endParaRPr lang="en-US" sz="1450" dirty="0"/>
          </a:p>
        </p:txBody>
      </p:sp>
      <p:sp>
        <p:nvSpPr>
          <p:cNvPr id="12" name="Text 6"/>
          <p:cNvSpPr/>
          <p:nvPr/>
        </p:nvSpPr>
        <p:spPr>
          <a:xfrm>
            <a:off x="793790" y="5356622"/>
            <a:ext cx="7556421" cy="471488"/>
          </a:xfrm>
          <a:prstGeom prst="rect">
            <a:avLst/>
          </a:prstGeom>
          <a:noFill/>
          <a:ln/>
        </p:spPr>
        <p:txBody>
          <a:bodyPr wrap="square" lIns="0" tIns="0" rIns="0" bIns="0" rtlCol="0" anchor="t"/>
          <a:lstStyle/>
          <a:p>
            <a:pPr marL="0" indent="0" algn="l">
              <a:lnSpc>
                <a:spcPts val="1850"/>
              </a:lnSpc>
              <a:buNone/>
            </a:pPr>
            <a:r>
              <a:rPr lang="en-US" sz="1150" b="1" dirty="0">
                <a:solidFill>
                  <a:srgbClr val="3C3939"/>
                </a:solidFill>
                <a:latin typeface="Roboto" pitchFamily="34" charset="0"/>
                <a:ea typeface="Roboto" pitchFamily="34" charset="-122"/>
                <a:cs typeface="Roboto" pitchFamily="34" charset="-120"/>
              </a:rPr>
              <a:t>Node.js and Firebase:</a:t>
            </a:r>
            <a:r>
              <a:rPr lang="en-US" sz="1150" dirty="0">
                <a:solidFill>
                  <a:srgbClr val="3C3939"/>
                </a:solidFill>
                <a:latin typeface="Roboto" pitchFamily="34" charset="0"/>
                <a:ea typeface="Roboto" pitchFamily="34" charset="-122"/>
                <a:cs typeface="Roboto" pitchFamily="34" charset="-120"/>
              </a:rPr>
              <a:t> Powerful back-end frameworks responsible for core application functionality, real-time data handling, and scalable operations.</a:t>
            </a:r>
            <a:endParaRPr lang="en-US" sz="1150" dirty="0"/>
          </a:p>
        </p:txBody>
      </p:sp>
      <p:pic>
        <p:nvPicPr>
          <p:cNvPr id="13" name="Image 4"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93790" y="6122908"/>
            <a:ext cx="368498" cy="368498"/>
          </a:xfrm>
          <a:prstGeom prst="rect">
            <a:avLst/>
          </a:prstGeom>
        </p:spPr>
      </p:pic>
      <p:sp>
        <p:nvSpPr>
          <p:cNvPr id="14" name="Text 7"/>
          <p:cNvSpPr/>
          <p:nvPr/>
        </p:nvSpPr>
        <p:spPr>
          <a:xfrm>
            <a:off x="793790" y="6675596"/>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3C3939"/>
                </a:solidFill>
                <a:latin typeface="Raleway" pitchFamily="34" charset="0"/>
                <a:ea typeface="Raleway" pitchFamily="34" charset="-122"/>
                <a:cs typeface="Raleway" pitchFamily="34" charset="-120"/>
              </a:rPr>
              <a:t>Database</a:t>
            </a:r>
            <a:endParaRPr lang="en-US" sz="1450" dirty="0"/>
          </a:p>
        </p:txBody>
      </p:sp>
      <p:sp>
        <p:nvSpPr>
          <p:cNvPr id="15" name="Text 8"/>
          <p:cNvSpPr/>
          <p:nvPr/>
        </p:nvSpPr>
        <p:spPr>
          <a:xfrm>
            <a:off x="793790" y="6994327"/>
            <a:ext cx="7556421" cy="471488"/>
          </a:xfrm>
          <a:prstGeom prst="rect">
            <a:avLst/>
          </a:prstGeom>
          <a:noFill/>
          <a:ln/>
        </p:spPr>
        <p:txBody>
          <a:bodyPr wrap="square" lIns="0" tIns="0" rIns="0" bIns="0" rtlCol="0" anchor="t"/>
          <a:lstStyle/>
          <a:p>
            <a:pPr marL="0" indent="0" algn="l">
              <a:lnSpc>
                <a:spcPts val="1850"/>
              </a:lnSpc>
              <a:buNone/>
            </a:pPr>
            <a:r>
              <a:rPr lang="en-US" sz="1150" b="1" dirty="0">
                <a:solidFill>
                  <a:srgbClr val="3C3939"/>
                </a:solidFill>
                <a:latin typeface="Roboto" pitchFamily="34" charset="0"/>
                <a:ea typeface="Roboto" pitchFamily="34" charset="-122"/>
                <a:cs typeface="Roboto" pitchFamily="34" charset="-120"/>
              </a:rPr>
              <a:t>Firestore and MongoDB:</a:t>
            </a:r>
            <a:r>
              <a:rPr lang="en-US" sz="1150" dirty="0">
                <a:solidFill>
                  <a:srgbClr val="3C3939"/>
                </a:solidFill>
                <a:latin typeface="Roboto" pitchFamily="34" charset="0"/>
                <a:ea typeface="Roboto" pitchFamily="34" charset="-122"/>
                <a:cs typeface="Roboto" pitchFamily="34" charset="-120"/>
              </a:rPr>
              <a:t> Flexible and scalable databases for efficient data management, storage, and retrieval across the application.</a:t>
            </a:r>
            <a:endParaRPr lang="en-US" sz="11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328190" y="2671048"/>
            <a:ext cx="5117902" cy="2887385"/>
          </a:xfrm>
          <a:prstGeom prst="rect">
            <a:avLst/>
          </a:prstGeom>
        </p:spPr>
      </p:pic>
      <p:sp>
        <p:nvSpPr>
          <p:cNvPr id="3" name="Text 0"/>
          <p:cNvSpPr/>
          <p:nvPr/>
        </p:nvSpPr>
        <p:spPr>
          <a:xfrm>
            <a:off x="1571625" y="645795"/>
            <a:ext cx="6000631" cy="460772"/>
          </a:xfrm>
          <a:prstGeom prst="rect">
            <a:avLst/>
          </a:prstGeom>
          <a:noFill/>
          <a:ln/>
        </p:spPr>
        <p:txBody>
          <a:bodyPr wrap="none" lIns="0" tIns="0" rIns="0" bIns="0" rtlCol="0" anchor="t"/>
          <a:lstStyle/>
          <a:p>
            <a:pPr marL="0" indent="0" algn="ctr">
              <a:lnSpc>
                <a:spcPts val="3600"/>
              </a:lnSpc>
              <a:buNone/>
            </a:pPr>
            <a:r>
              <a:rPr lang="en-US" sz="2900" dirty="0">
                <a:solidFill>
                  <a:srgbClr val="1B1B27"/>
                </a:solidFill>
                <a:latin typeface="Raleway" pitchFamily="34" charset="0"/>
                <a:ea typeface="Raleway" pitchFamily="34" charset="-122"/>
                <a:cs typeface="Raleway" pitchFamily="34" charset="-120"/>
              </a:rPr>
              <a:t>Campus App Tech Stack Deep Dive</a:t>
            </a:r>
            <a:endParaRPr lang="en-US" sz="2900" dirty="0"/>
          </a:p>
        </p:txBody>
      </p:sp>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93790" y="1327666"/>
            <a:ext cx="368498" cy="368498"/>
          </a:xfrm>
          <a:prstGeom prst="rect">
            <a:avLst/>
          </a:prstGeom>
        </p:spPr>
      </p:pic>
      <p:sp>
        <p:nvSpPr>
          <p:cNvPr id="5" name="Text 1"/>
          <p:cNvSpPr/>
          <p:nvPr/>
        </p:nvSpPr>
        <p:spPr>
          <a:xfrm>
            <a:off x="793790" y="1880354"/>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3C3939"/>
                </a:solidFill>
                <a:latin typeface="Raleway" pitchFamily="34" charset="0"/>
                <a:ea typeface="Raleway" pitchFamily="34" charset="-122"/>
                <a:cs typeface="Raleway" pitchFamily="34" charset="-120"/>
              </a:rPr>
              <a:t>Figma Prototype</a:t>
            </a:r>
            <a:endParaRPr lang="en-US" sz="1450" dirty="0"/>
          </a:p>
        </p:txBody>
      </p:sp>
      <p:sp>
        <p:nvSpPr>
          <p:cNvPr id="6" name="Text 2"/>
          <p:cNvSpPr/>
          <p:nvPr/>
        </p:nvSpPr>
        <p:spPr>
          <a:xfrm>
            <a:off x="793790" y="2199084"/>
            <a:ext cx="7556421" cy="471488"/>
          </a:xfrm>
          <a:prstGeom prst="rect">
            <a:avLst/>
          </a:prstGeom>
          <a:noFill/>
          <a:ln/>
        </p:spPr>
        <p:txBody>
          <a:bodyPr wrap="square" lIns="0" tIns="0" rIns="0" bIns="0" rtlCol="0" anchor="t"/>
          <a:lstStyle/>
          <a:p>
            <a:pPr marL="0" indent="0" algn="l">
              <a:lnSpc>
                <a:spcPts val="1850"/>
              </a:lnSpc>
              <a:buNone/>
            </a:pPr>
            <a:r>
              <a:rPr lang="en-US" sz="1150" dirty="0">
                <a:solidFill>
                  <a:srgbClr val="3C3939"/>
                </a:solidFill>
                <a:latin typeface="Roboto" pitchFamily="34" charset="0"/>
                <a:ea typeface="Roboto" pitchFamily="34" charset="-122"/>
                <a:cs typeface="Roboto" pitchFamily="34" charset="-120"/>
              </a:rPr>
              <a:t>Interactive design for user experience, ensuring intuitive and visually appealing interfaces through high-fidelity UI/UX designs and user journey visualization.</a:t>
            </a:r>
            <a:endParaRPr lang="en-US" sz="1150" dirty="0"/>
          </a:p>
        </p:txBody>
      </p:sp>
      <p:pic>
        <p:nvPicPr>
          <p:cNvPr id="7"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93790" y="2965371"/>
            <a:ext cx="368498" cy="368498"/>
          </a:xfrm>
          <a:prstGeom prst="rect">
            <a:avLst/>
          </a:prstGeom>
        </p:spPr>
      </p:pic>
      <p:sp>
        <p:nvSpPr>
          <p:cNvPr id="8" name="Text 3"/>
          <p:cNvSpPr/>
          <p:nvPr/>
        </p:nvSpPr>
        <p:spPr>
          <a:xfrm>
            <a:off x="793790" y="3518059"/>
            <a:ext cx="2707481" cy="230386"/>
          </a:xfrm>
          <a:prstGeom prst="rect">
            <a:avLst/>
          </a:prstGeom>
          <a:noFill/>
          <a:ln/>
        </p:spPr>
        <p:txBody>
          <a:bodyPr wrap="none" lIns="0" tIns="0" rIns="0" bIns="0" rtlCol="0" anchor="t"/>
          <a:lstStyle/>
          <a:p>
            <a:pPr marL="0" indent="0" algn="l">
              <a:lnSpc>
                <a:spcPts val="1800"/>
              </a:lnSpc>
              <a:buNone/>
            </a:pPr>
            <a:r>
              <a:rPr lang="en-US" sz="1450" dirty="0">
                <a:solidFill>
                  <a:srgbClr val="3C3939"/>
                </a:solidFill>
                <a:latin typeface="Raleway" pitchFamily="34" charset="0"/>
                <a:ea typeface="Raleway" pitchFamily="34" charset="-122"/>
                <a:cs typeface="Raleway" pitchFamily="34" charset="-120"/>
              </a:rPr>
              <a:t>Frontend: Flutter &amp; React Native</a:t>
            </a:r>
            <a:endParaRPr lang="en-US" sz="1450" dirty="0"/>
          </a:p>
        </p:txBody>
      </p:sp>
      <p:sp>
        <p:nvSpPr>
          <p:cNvPr id="9" name="Text 4"/>
          <p:cNvSpPr/>
          <p:nvPr/>
        </p:nvSpPr>
        <p:spPr>
          <a:xfrm>
            <a:off x="793790" y="3836789"/>
            <a:ext cx="7556421" cy="471488"/>
          </a:xfrm>
          <a:prstGeom prst="rect">
            <a:avLst/>
          </a:prstGeom>
          <a:noFill/>
          <a:ln/>
        </p:spPr>
        <p:txBody>
          <a:bodyPr wrap="square" lIns="0" tIns="0" rIns="0" bIns="0" rtlCol="0" anchor="t"/>
          <a:lstStyle/>
          <a:p>
            <a:pPr marL="0" indent="0" algn="l">
              <a:lnSpc>
                <a:spcPts val="1850"/>
              </a:lnSpc>
              <a:buNone/>
            </a:pPr>
            <a:r>
              <a:rPr lang="en-US" sz="1150" dirty="0">
                <a:solidFill>
                  <a:srgbClr val="3C3939"/>
                </a:solidFill>
                <a:latin typeface="Roboto" pitchFamily="34" charset="0"/>
                <a:ea typeface="Roboto" pitchFamily="34" charset="-122"/>
                <a:cs typeface="Roboto" pitchFamily="34" charset="-120"/>
              </a:rPr>
              <a:t>Robust cross-platform frameworks for building responsive and visually appealing mobile apps, ensuring consistent performance, faster updates, and reduced development time across Android and iOS.</a:t>
            </a:r>
            <a:endParaRPr lang="en-US" sz="1150" dirty="0"/>
          </a:p>
        </p:txBody>
      </p:sp>
      <p:pic>
        <p:nvPicPr>
          <p:cNvPr id="10"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93790" y="4603075"/>
            <a:ext cx="368498" cy="368498"/>
          </a:xfrm>
          <a:prstGeom prst="rect">
            <a:avLst/>
          </a:prstGeom>
        </p:spPr>
      </p:pic>
      <p:sp>
        <p:nvSpPr>
          <p:cNvPr id="11" name="Text 5"/>
          <p:cNvSpPr/>
          <p:nvPr/>
        </p:nvSpPr>
        <p:spPr>
          <a:xfrm>
            <a:off x="793790" y="5155763"/>
            <a:ext cx="2413159" cy="230386"/>
          </a:xfrm>
          <a:prstGeom prst="rect">
            <a:avLst/>
          </a:prstGeom>
          <a:noFill/>
          <a:ln/>
        </p:spPr>
        <p:txBody>
          <a:bodyPr wrap="none" lIns="0" tIns="0" rIns="0" bIns="0" rtlCol="0" anchor="t"/>
          <a:lstStyle/>
          <a:p>
            <a:pPr marL="0" indent="0" algn="l">
              <a:lnSpc>
                <a:spcPts val="1800"/>
              </a:lnSpc>
              <a:buNone/>
            </a:pPr>
            <a:r>
              <a:rPr lang="en-US" sz="1450" dirty="0">
                <a:solidFill>
                  <a:srgbClr val="3C3939"/>
                </a:solidFill>
                <a:latin typeface="Raleway" pitchFamily="34" charset="0"/>
                <a:ea typeface="Raleway" pitchFamily="34" charset="-122"/>
                <a:cs typeface="Raleway" pitchFamily="34" charset="-120"/>
              </a:rPr>
              <a:t>Backend: Node.js &amp; Firebase</a:t>
            </a:r>
            <a:endParaRPr lang="en-US" sz="1450" dirty="0"/>
          </a:p>
        </p:txBody>
      </p:sp>
      <p:sp>
        <p:nvSpPr>
          <p:cNvPr id="12" name="Text 6"/>
          <p:cNvSpPr/>
          <p:nvPr/>
        </p:nvSpPr>
        <p:spPr>
          <a:xfrm>
            <a:off x="793790" y="5474494"/>
            <a:ext cx="7556421" cy="471488"/>
          </a:xfrm>
          <a:prstGeom prst="rect">
            <a:avLst/>
          </a:prstGeom>
          <a:noFill/>
          <a:ln/>
        </p:spPr>
        <p:txBody>
          <a:bodyPr wrap="square" lIns="0" tIns="0" rIns="0" bIns="0" rtlCol="0" anchor="t"/>
          <a:lstStyle/>
          <a:p>
            <a:pPr marL="0" indent="0" algn="l">
              <a:lnSpc>
                <a:spcPts val="1850"/>
              </a:lnSpc>
              <a:buNone/>
            </a:pPr>
            <a:r>
              <a:rPr lang="en-US" sz="1150" dirty="0">
                <a:solidFill>
                  <a:srgbClr val="3C3939"/>
                </a:solidFill>
                <a:latin typeface="Roboto" pitchFamily="34" charset="0"/>
                <a:ea typeface="Roboto" pitchFamily="34" charset="-122"/>
                <a:cs typeface="Roboto" pitchFamily="34" charset="-120"/>
              </a:rPr>
              <a:t>Powerful back-end frameworks handling core logic, API integration, and real-time data sync. Provides scalable server-side processing, authentication, cloud functions, and notifications.</a:t>
            </a:r>
            <a:endParaRPr lang="en-US" sz="1150" dirty="0"/>
          </a:p>
        </p:txBody>
      </p:sp>
      <p:pic>
        <p:nvPicPr>
          <p:cNvPr id="13" name="Image 4"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93790" y="6240780"/>
            <a:ext cx="368498" cy="368498"/>
          </a:xfrm>
          <a:prstGeom prst="rect">
            <a:avLst/>
          </a:prstGeom>
        </p:spPr>
      </p:pic>
      <p:sp>
        <p:nvSpPr>
          <p:cNvPr id="14" name="Text 7"/>
          <p:cNvSpPr/>
          <p:nvPr/>
        </p:nvSpPr>
        <p:spPr>
          <a:xfrm>
            <a:off x="793790" y="6793468"/>
            <a:ext cx="2702481" cy="230386"/>
          </a:xfrm>
          <a:prstGeom prst="rect">
            <a:avLst/>
          </a:prstGeom>
          <a:noFill/>
          <a:ln/>
        </p:spPr>
        <p:txBody>
          <a:bodyPr wrap="none" lIns="0" tIns="0" rIns="0" bIns="0" rtlCol="0" anchor="t"/>
          <a:lstStyle/>
          <a:p>
            <a:pPr marL="0" indent="0" algn="l">
              <a:lnSpc>
                <a:spcPts val="1800"/>
              </a:lnSpc>
              <a:buNone/>
            </a:pPr>
            <a:r>
              <a:rPr lang="en-US" sz="1450" dirty="0">
                <a:solidFill>
                  <a:srgbClr val="3C3939"/>
                </a:solidFill>
                <a:latin typeface="Raleway" pitchFamily="34" charset="0"/>
                <a:ea typeface="Raleway" pitchFamily="34" charset="-122"/>
                <a:cs typeface="Raleway" pitchFamily="34" charset="-120"/>
              </a:rPr>
              <a:t>Database: Firestore &amp; MongoDB</a:t>
            </a:r>
            <a:endParaRPr lang="en-US" sz="1450" dirty="0"/>
          </a:p>
        </p:txBody>
      </p:sp>
      <p:sp>
        <p:nvSpPr>
          <p:cNvPr id="15" name="Text 8"/>
          <p:cNvSpPr/>
          <p:nvPr/>
        </p:nvSpPr>
        <p:spPr>
          <a:xfrm>
            <a:off x="793790" y="7112198"/>
            <a:ext cx="7556421" cy="471488"/>
          </a:xfrm>
          <a:prstGeom prst="rect">
            <a:avLst/>
          </a:prstGeom>
          <a:noFill/>
          <a:ln/>
        </p:spPr>
        <p:txBody>
          <a:bodyPr wrap="square" lIns="0" tIns="0" rIns="0" bIns="0" rtlCol="0" anchor="t"/>
          <a:lstStyle/>
          <a:p>
            <a:pPr marL="0" indent="0" algn="l">
              <a:lnSpc>
                <a:spcPts val="1850"/>
              </a:lnSpc>
              <a:buNone/>
            </a:pPr>
            <a:r>
              <a:rPr lang="en-US" sz="1150" dirty="0">
                <a:solidFill>
                  <a:srgbClr val="3C3939"/>
                </a:solidFill>
                <a:latin typeface="Roboto" pitchFamily="34" charset="0"/>
                <a:ea typeface="Roboto" pitchFamily="34" charset="-122"/>
                <a:cs typeface="Roboto" pitchFamily="34" charset="-120"/>
              </a:rPr>
              <a:t>Flexible and scalable cloud-based databases for secure, structured data storage and efficient management of campus data, supporting real-time updates and offline access.</a:t>
            </a:r>
            <a:endParaRPr lang="en-US" sz="11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2929057" y="694849"/>
            <a:ext cx="8772287" cy="708779"/>
          </a:xfrm>
          <a:prstGeom prst="rect">
            <a:avLst/>
          </a:prstGeom>
          <a:noFill/>
          <a:ln/>
        </p:spPr>
        <p:txBody>
          <a:bodyPr wrap="none" lIns="0" tIns="0" rIns="0" bIns="0" rtlCol="0" anchor="t"/>
          <a:lstStyle/>
          <a:p>
            <a:pPr marL="0" indent="0" algn="ctr">
              <a:lnSpc>
                <a:spcPts val="5550"/>
              </a:lnSpc>
              <a:buNone/>
            </a:pPr>
            <a:r>
              <a:rPr lang="en-US" sz="4450" dirty="0">
                <a:solidFill>
                  <a:srgbClr val="1B1B27"/>
                </a:solidFill>
                <a:latin typeface="Raleway" pitchFamily="34" charset="0"/>
                <a:ea typeface="Raleway" pitchFamily="34" charset="-122"/>
                <a:cs typeface="Raleway" pitchFamily="34" charset="-120"/>
              </a:rPr>
              <a:t>Student &amp; Admin Interaction Flow</a:t>
            </a:r>
            <a:endParaRPr lang="en-US" sz="4450" dirty="0"/>
          </a:p>
        </p:txBody>
      </p:sp>
      <p:sp>
        <p:nvSpPr>
          <p:cNvPr id="3" name="Shape 1"/>
          <p:cNvSpPr/>
          <p:nvPr/>
        </p:nvSpPr>
        <p:spPr>
          <a:xfrm>
            <a:off x="793790" y="1857256"/>
            <a:ext cx="6407944" cy="5677376"/>
          </a:xfrm>
          <a:prstGeom prst="roundRect">
            <a:avLst>
              <a:gd name="adj" fmla="val 2577"/>
            </a:avLst>
          </a:prstGeom>
          <a:solidFill>
            <a:srgbClr val="FFFFFF">
              <a:alpha val="95000"/>
            </a:srgbClr>
          </a:solidFill>
          <a:ln w="30480">
            <a:solidFill>
              <a:srgbClr val="C7C7D0"/>
            </a:solidFill>
            <a:prstDash val="solid"/>
          </a:ln>
        </p:spPr>
      </p:sp>
      <p:sp>
        <p:nvSpPr>
          <p:cNvPr id="4" name="Shape 2"/>
          <p:cNvSpPr/>
          <p:nvPr/>
        </p:nvSpPr>
        <p:spPr>
          <a:xfrm>
            <a:off x="763310" y="1857256"/>
            <a:ext cx="121920" cy="5677376"/>
          </a:xfrm>
          <a:prstGeom prst="roundRect">
            <a:avLst>
              <a:gd name="adj" fmla="val 78139"/>
            </a:avLst>
          </a:prstGeom>
          <a:solidFill>
            <a:srgbClr val="1B1B27"/>
          </a:solidFill>
          <a:ln/>
        </p:spPr>
      </p:sp>
      <p:sp>
        <p:nvSpPr>
          <p:cNvPr id="5" name="Text 3"/>
          <p:cNvSpPr/>
          <p:nvPr/>
        </p:nvSpPr>
        <p:spPr>
          <a:xfrm>
            <a:off x="1142524" y="211455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aleway" pitchFamily="34" charset="0"/>
                <a:ea typeface="Raleway" pitchFamily="34" charset="-122"/>
                <a:cs typeface="Raleway" pitchFamily="34" charset="-120"/>
              </a:rPr>
              <a:t>👨‍🎓</a:t>
            </a:r>
            <a:r>
              <a:rPr lang="en-US" sz="2200" dirty="0">
                <a:solidFill>
                  <a:srgbClr val="3C3939"/>
                </a:solidFill>
                <a:latin typeface="Raleway" pitchFamily="34" charset="0"/>
                <a:ea typeface="Raleway" pitchFamily="34" charset="-122"/>
                <a:cs typeface="Raleway" pitchFamily="34" charset="-120"/>
              </a:rPr>
              <a:t> Student Actions</a:t>
            </a:r>
            <a:endParaRPr lang="en-US" sz="2200" dirty="0"/>
          </a:p>
        </p:txBody>
      </p:sp>
      <p:sp>
        <p:nvSpPr>
          <p:cNvPr id="6" name="Text 4"/>
          <p:cNvSpPr/>
          <p:nvPr/>
        </p:nvSpPr>
        <p:spPr>
          <a:xfrm>
            <a:off x="1142524" y="2604968"/>
            <a:ext cx="5801916" cy="362903"/>
          </a:xfrm>
          <a:prstGeom prst="rect">
            <a:avLst/>
          </a:prstGeom>
          <a:noFill/>
          <a:ln/>
        </p:spPr>
        <p:txBody>
          <a:bodyPr wrap="non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a:t>
            </a:r>
            <a:r>
              <a:rPr lang="en-US" sz="1750" dirty="0">
                <a:solidFill>
                  <a:srgbClr val="3C3939"/>
                </a:solidFill>
                <a:latin typeface="Roboto" pitchFamily="34" charset="0"/>
                <a:ea typeface="Roboto" pitchFamily="34" charset="-122"/>
                <a:cs typeface="Roboto" pitchFamily="34" charset="-120"/>
              </a:rPr>
              <a:t> Checks Notices:</a:t>
            </a:r>
            <a:endParaRPr lang="en-US" sz="1750" dirty="0"/>
          </a:p>
        </p:txBody>
      </p:sp>
      <p:sp>
        <p:nvSpPr>
          <p:cNvPr id="7" name="Text 5"/>
          <p:cNvSpPr/>
          <p:nvPr/>
        </p:nvSpPr>
        <p:spPr>
          <a:xfrm>
            <a:off x="1142524" y="3103959"/>
            <a:ext cx="5801916"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Students access the campus bulletin board to stay informed about announcements, events, and updates.</a:t>
            </a:r>
            <a:endParaRPr lang="en-US" sz="1750" dirty="0"/>
          </a:p>
        </p:txBody>
      </p:sp>
      <p:sp>
        <p:nvSpPr>
          <p:cNvPr id="8" name="Text 6"/>
          <p:cNvSpPr/>
          <p:nvPr/>
        </p:nvSpPr>
        <p:spPr>
          <a:xfrm>
            <a:off x="1142524" y="3965853"/>
            <a:ext cx="5801916" cy="362903"/>
          </a:xfrm>
          <a:prstGeom prst="rect">
            <a:avLst/>
          </a:prstGeom>
          <a:noFill/>
          <a:ln/>
        </p:spPr>
        <p:txBody>
          <a:bodyPr wrap="non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a:t>
            </a:r>
            <a:r>
              <a:rPr lang="en-US" sz="1750" dirty="0">
                <a:solidFill>
                  <a:srgbClr val="3C3939"/>
                </a:solidFill>
                <a:latin typeface="Roboto" pitchFamily="34" charset="0"/>
                <a:ea typeface="Roboto" pitchFamily="34" charset="-122"/>
                <a:cs typeface="Roboto" pitchFamily="34" charset="-120"/>
              </a:rPr>
              <a:t> Books Hall:</a:t>
            </a:r>
            <a:endParaRPr lang="en-US" sz="1750" dirty="0"/>
          </a:p>
        </p:txBody>
      </p:sp>
      <p:sp>
        <p:nvSpPr>
          <p:cNvPr id="9" name="Text 7"/>
          <p:cNvSpPr/>
          <p:nvPr/>
        </p:nvSpPr>
        <p:spPr>
          <a:xfrm>
            <a:off x="1142524" y="4464844"/>
            <a:ext cx="5801916"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Students can reserve halls or auditoriums for events, meetings, or club activities through a simple online booking interface.</a:t>
            </a:r>
            <a:endParaRPr lang="en-US" sz="1750" dirty="0"/>
          </a:p>
        </p:txBody>
      </p:sp>
      <p:sp>
        <p:nvSpPr>
          <p:cNvPr id="10" name="Text 8"/>
          <p:cNvSpPr/>
          <p:nvPr/>
        </p:nvSpPr>
        <p:spPr>
          <a:xfrm>
            <a:off x="1142524" y="5689640"/>
            <a:ext cx="5801916" cy="362903"/>
          </a:xfrm>
          <a:prstGeom prst="rect">
            <a:avLst/>
          </a:prstGeom>
          <a:noFill/>
          <a:ln/>
        </p:spPr>
        <p:txBody>
          <a:bodyPr wrap="non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a:t>
            </a:r>
            <a:r>
              <a:rPr lang="en-US" sz="1750" dirty="0">
                <a:solidFill>
                  <a:srgbClr val="3C3939"/>
                </a:solidFill>
                <a:latin typeface="Roboto" pitchFamily="34" charset="0"/>
                <a:ea typeface="Roboto" pitchFamily="34" charset="-122"/>
                <a:cs typeface="Roboto" pitchFamily="34" charset="-120"/>
              </a:rPr>
              <a:t> Posts Lost Item:</a:t>
            </a:r>
            <a:endParaRPr lang="en-US" sz="1750" dirty="0"/>
          </a:p>
        </p:txBody>
      </p:sp>
      <p:sp>
        <p:nvSpPr>
          <p:cNvPr id="11" name="Text 9"/>
          <p:cNvSpPr/>
          <p:nvPr/>
        </p:nvSpPr>
        <p:spPr>
          <a:xfrm>
            <a:off x="1142524" y="6188631"/>
            <a:ext cx="5801916"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Students report lost or found items by uploading details and images to the Lost &amp; Found board, helping others retrieve belongings easily.</a:t>
            </a:r>
            <a:endParaRPr lang="en-US" sz="1750" dirty="0"/>
          </a:p>
        </p:txBody>
      </p:sp>
      <p:sp>
        <p:nvSpPr>
          <p:cNvPr id="12" name="Shape 10"/>
          <p:cNvSpPr/>
          <p:nvPr/>
        </p:nvSpPr>
        <p:spPr>
          <a:xfrm>
            <a:off x="7428548" y="1857256"/>
            <a:ext cx="6408063" cy="5677376"/>
          </a:xfrm>
          <a:prstGeom prst="roundRect">
            <a:avLst>
              <a:gd name="adj" fmla="val 2577"/>
            </a:avLst>
          </a:prstGeom>
          <a:solidFill>
            <a:srgbClr val="FFFFFF">
              <a:alpha val="95000"/>
            </a:srgbClr>
          </a:solidFill>
          <a:ln w="30480">
            <a:solidFill>
              <a:srgbClr val="C7C7D0"/>
            </a:solidFill>
            <a:prstDash val="solid"/>
          </a:ln>
        </p:spPr>
      </p:sp>
      <p:sp>
        <p:nvSpPr>
          <p:cNvPr id="13" name="Shape 11"/>
          <p:cNvSpPr/>
          <p:nvPr/>
        </p:nvSpPr>
        <p:spPr>
          <a:xfrm>
            <a:off x="7398067" y="1857256"/>
            <a:ext cx="121920" cy="5677376"/>
          </a:xfrm>
          <a:prstGeom prst="roundRect">
            <a:avLst>
              <a:gd name="adj" fmla="val 78139"/>
            </a:avLst>
          </a:prstGeom>
          <a:solidFill>
            <a:srgbClr val="1B1B27"/>
          </a:solidFill>
          <a:ln/>
        </p:spPr>
      </p:sp>
      <p:sp>
        <p:nvSpPr>
          <p:cNvPr id="14" name="Text 12"/>
          <p:cNvSpPr/>
          <p:nvPr/>
        </p:nvSpPr>
        <p:spPr>
          <a:xfrm>
            <a:off x="7777282" y="211455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aleway" pitchFamily="34" charset="0"/>
                <a:ea typeface="Raleway" pitchFamily="34" charset="-122"/>
                <a:cs typeface="Raleway" pitchFamily="34" charset="-120"/>
              </a:rPr>
              <a:t>👨‍💼</a:t>
            </a:r>
            <a:r>
              <a:rPr lang="en-US" sz="2200" dirty="0">
                <a:solidFill>
                  <a:srgbClr val="3C3939"/>
                </a:solidFill>
                <a:latin typeface="Raleway" pitchFamily="34" charset="0"/>
                <a:ea typeface="Raleway" pitchFamily="34" charset="-122"/>
                <a:cs typeface="Raleway" pitchFamily="34" charset="-120"/>
              </a:rPr>
              <a:t> Admin Actions</a:t>
            </a:r>
            <a:endParaRPr lang="en-US" sz="2200" dirty="0"/>
          </a:p>
        </p:txBody>
      </p:sp>
      <p:sp>
        <p:nvSpPr>
          <p:cNvPr id="15" name="Text 13"/>
          <p:cNvSpPr/>
          <p:nvPr/>
        </p:nvSpPr>
        <p:spPr>
          <a:xfrm>
            <a:off x="7777282" y="2604968"/>
            <a:ext cx="5802035" cy="362903"/>
          </a:xfrm>
          <a:prstGeom prst="rect">
            <a:avLst/>
          </a:prstGeom>
          <a:noFill/>
          <a:ln/>
        </p:spPr>
        <p:txBody>
          <a:bodyPr wrap="non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a:t>
            </a:r>
            <a:r>
              <a:rPr lang="en-US" sz="1750" dirty="0">
                <a:solidFill>
                  <a:srgbClr val="3C3939"/>
                </a:solidFill>
                <a:latin typeface="Roboto" pitchFamily="34" charset="0"/>
                <a:ea typeface="Roboto" pitchFamily="34" charset="-122"/>
                <a:cs typeface="Roboto" pitchFamily="34" charset="-120"/>
              </a:rPr>
              <a:t> Approves Booking:</a:t>
            </a:r>
            <a:endParaRPr lang="en-US" sz="1750" dirty="0"/>
          </a:p>
        </p:txBody>
      </p:sp>
      <p:sp>
        <p:nvSpPr>
          <p:cNvPr id="16" name="Text 14"/>
          <p:cNvSpPr/>
          <p:nvPr/>
        </p:nvSpPr>
        <p:spPr>
          <a:xfrm>
            <a:off x="7777282" y="3103959"/>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Admin reviews and approves or declines hall booking requests based on availability and event type.</a:t>
            </a:r>
            <a:endParaRPr lang="en-US" sz="1750" dirty="0"/>
          </a:p>
        </p:txBody>
      </p:sp>
      <p:sp>
        <p:nvSpPr>
          <p:cNvPr id="17" name="Text 15"/>
          <p:cNvSpPr/>
          <p:nvPr/>
        </p:nvSpPr>
        <p:spPr>
          <a:xfrm>
            <a:off x="7777282" y="3965853"/>
            <a:ext cx="5802035" cy="362903"/>
          </a:xfrm>
          <a:prstGeom prst="rect">
            <a:avLst/>
          </a:prstGeom>
          <a:noFill/>
          <a:ln/>
        </p:spPr>
        <p:txBody>
          <a:bodyPr wrap="non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a:t>
            </a:r>
            <a:r>
              <a:rPr lang="en-US" sz="1750" dirty="0">
                <a:solidFill>
                  <a:srgbClr val="3C3939"/>
                </a:solidFill>
                <a:latin typeface="Roboto" pitchFamily="34" charset="0"/>
                <a:ea typeface="Roboto" pitchFamily="34" charset="-122"/>
                <a:cs typeface="Roboto" pitchFamily="34" charset="-120"/>
              </a:rPr>
              <a:t> Views Analytics:</a:t>
            </a:r>
            <a:endParaRPr lang="en-US" sz="1750" dirty="0"/>
          </a:p>
        </p:txBody>
      </p:sp>
      <p:sp>
        <p:nvSpPr>
          <p:cNvPr id="18" name="Text 16"/>
          <p:cNvSpPr/>
          <p:nvPr/>
        </p:nvSpPr>
        <p:spPr>
          <a:xfrm>
            <a:off x="7777282" y="4464844"/>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Admin accesses usage statistics, booking frequency, and system reports for efficient resource management.</a:t>
            </a:r>
            <a:endParaRPr lang="en-US" sz="1750" dirty="0"/>
          </a:p>
        </p:txBody>
      </p:sp>
      <p:sp>
        <p:nvSpPr>
          <p:cNvPr id="19" name="Text 17"/>
          <p:cNvSpPr/>
          <p:nvPr/>
        </p:nvSpPr>
        <p:spPr>
          <a:xfrm>
            <a:off x="7777282" y="5326737"/>
            <a:ext cx="5802035" cy="362903"/>
          </a:xfrm>
          <a:prstGeom prst="rect">
            <a:avLst/>
          </a:prstGeom>
          <a:noFill/>
          <a:ln/>
        </p:spPr>
        <p:txBody>
          <a:bodyPr wrap="non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a:t>
            </a:r>
            <a:r>
              <a:rPr lang="en-US" sz="1750" dirty="0">
                <a:solidFill>
                  <a:srgbClr val="3C3939"/>
                </a:solidFill>
                <a:latin typeface="Roboto" pitchFamily="34" charset="0"/>
                <a:ea typeface="Roboto" pitchFamily="34" charset="-122"/>
                <a:cs typeface="Roboto" pitchFamily="34" charset="-120"/>
              </a:rPr>
              <a:t> Reviews Data:</a:t>
            </a:r>
            <a:endParaRPr lang="en-US" sz="1750" dirty="0"/>
          </a:p>
        </p:txBody>
      </p:sp>
      <p:sp>
        <p:nvSpPr>
          <p:cNvPr id="20" name="Text 18"/>
          <p:cNvSpPr/>
          <p:nvPr/>
        </p:nvSpPr>
        <p:spPr>
          <a:xfrm>
            <a:off x="7777282" y="5825728"/>
            <a:ext cx="5802035"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Admin monitors and manages student activity data, booking history, and platform performance for transparency and improvement.</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36507" y="500539"/>
            <a:ext cx="13270324" cy="6387346"/>
          </a:xfrm>
          <a:prstGeom prst="rect">
            <a:avLst/>
          </a:prstGeom>
        </p:spPr>
      </p:pic>
      <p:sp>
        <p:nvSpPr>
          <p:cNvPr id="3" name="Text 0"/>
          <p:cNvSpPr/>
          <p:nvPr/>
        </p:nvSpPr>
        <p:spPr>
          <a:xfrm>
            <a:off x="636508" y="7160657"/>
            <a:ext cx="4546640" cy="568285"/>
          </a:xfrm>
          <a:prstGeom prst="rect">
            <a:avLst/>
          </a:prstGeom>
          <a:noFill/>
          <a:ln/>
        </p:spPr>
        <p:txBody>
          <a:bodyPr wrap="none" lIns="0" tIns="0" rIns="0" bIns="0" rtlCol="0" anchor="t"/>
          <a:lstStyle/>
          <a:p>
            <a:pPr marL="0" indent="0" algn="l">
              <a:lnSpc>
                <a:spcPts val="4450"/>
              </a:lnSpc>
              <a:buNone/>
            </a:pPr>
            <a:endParaRPr lang="en-US" sz="35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83488" y="1987153"/>
            <a:ext cx="4919305" cy="4255294"/>
          </a:xfrm>
          <a:prstGeom prst="rect">
            <a:avLst/>
          </a:prstGeom>
        </p:spPr>
      </p:pic>
      <p:sp>
        <p:nvSpPr>
          <p:cNvPr id="3" name="Text 0"/>
          <p:cNvSpPr/>
          <p:nvPr/>
        </p:nvSpPr>
        <p:spPr>
          <a:xfrm>
            <a:off x="6280190" y="1137880"/>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1B1B27"/>
                </a:solidFill>
                <a:latin typeface="Raleway" pitchFamily="34" charset="0"/>
                <a:ea typeface="Raleway" pitchFamily="34" charset="-122"/>
                <a:cs typeface="Raleway" pitchFamily="34" charset="-120"/>
              </a:rPr>
              <a:t>Conclusion</a:t>
            </a:r>
            <a:endParaRPr lang="en-US" sz="4450" dirty="0"/>
          </a:p>
        </p:txBody>
      </p:sp>
      <p:sp>
        <p:nvSpPr>
          <p:cNvPr id="4" name="Text 1"/>
          <p:cNvSpPr/>
          <p:nvPr/>
        </p:nvSpPr>
        <p:spPr>
          <a:xfrm>
            <a:off x="6280190" y="2186821"/>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Campus Connect transforms traditional campus communication into a smart, connected ecosystem.</a:t>
            </a:r>
            <a:endParaRPr lang="en-US" sz="1750" dirty="0"/>
          </a:p>
        </p:txBody>
      </p:sp>
      <p:sp>
        <p:nvSpPr>
          <p:cNvPr id="5" name="Text 2"/>
          <p:cNvSpPr/>
          <p:nvPr/>
        </p:nvSpPr>
        <p:spPr>
          <a:xfrm>
            <a:off x="6280190" y="3167777"/>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It bridges the gap between students, faculty, and administration through one unified platform.</a:t>
            </a:r>
            <a:endParaRPr lang="en-US" sz="1750" dirty="0"/>
          </a:p>
        </p:txBody>
      </p:sp>
      <p:sp>
        <p:nvSpPr>
          <p:cNvPr id="6" name="Text 3"/>
          <p:cNvSpPr/>
          <p:nvPr/>
        </p:nvSpPr>
        <p:spPr>
          <a:xfrm>
            <a:off x="6280190" y="4148733"/>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Enhances efficiency, transparency, and sustainability by digitizing daily operations.</a:t>
            </a:r>
            <a:endParaRPr lang="en-US" sz="1750" dirty="0"/>
          </a:p>
        </p:txBody>
      </p:sp>
      <p:sp>
        <p:nvSpPr>
          <p:cNvPr id="7" name="Text 4"/>
          <p:cNvSpPr/>
          <p:nvPr/>
        </p:nvSpPr>
        <p:spPr>
          <a:xfrm>
            <a:off x="6280190" y="5129689"/>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With future integration of AI and IoT, it can evolve into a fully smart campus solution.</a:t>
            </a:r>
            <a:endParaRPr lang="en-US" sz="1750" dirty="0"/>
          </a:p>
        </p:txBody>
      </p:sp>
      <p:sp>
        <p:nvSpPr>
          <p:cNvPr id="8" name="Text 5"/>
          <p:cNvSpPr/>
          <p:nvPr/>
        </p:nvSpPr>
        <p:spPr>
          <a:xfrm>
            <a:off x="6280190" y="6110645"/>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Empowering campuses to stay connected, informed, and inspired. </a:t>
            </a:r>
            <a:endParaRPr lang="en-US" sz="1750" dirty="0"/>
          </a:p>
        </p:txBody>
      </p:sp>
      <p:sp>
        <p:nvSpPr>
          <p:cNvPr id="9" name="Text 6"/>
          <p:cNvSpPr/>
          <p:nvPr/>
        </p:nvSpPr>
        <p:spPr>
          <a:xfrm>
            <a:off x="6280190" y="6728698"/>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83488" y="2280285"/>
            <a:ext cx="4919305" cy="3669030"/>
          </a:xfrm>
          <a:prstGeom prst="rect">
            <a:avLst/>
          </a:prstGeom>
        </p:spPr>
      </p:pic>
      <p:sp>
        <p:nvSpPr>
          <p:cNvPr id="3" name="Text 0"/>
          <p:cNvSpPr/>
          <p:nvPr/>
        </p:nvSpPr>
        <p:spPr>
          <a:xfrm>
            <a:off x="6280190" y="980956"/>
            <a:ext cx="7556421" cy="1425178"/>
          </a:xfrm>
          <a:prstGeom prst="rect">
            <a:avLst/>
          </a:prstGeom>
          <a:noFill/>
          <a:ln/>
        </p:spPr>
        <p:txBody>
          <a:bodyPr wrap="square" lIns="0" tIns="0" rIns="0" bIns="0" rtlCol="0" anchor="t"/>
          <a:lstStyle/>
          <a:p>
            <a:pPr marL="0" indent="0" algn="l">
              <a:lnSpc>
                <a:spcPts val="5550"/>
              </a:lnSpc>
              <a:buNone/>
            </a:pPr>
            <a:r>
              <a:rPr lang="en-US" sz="4450" dirty="0">
                <a:solidFill>
                  <a:srgbClr val="000000"/>
                </a:solidFill>
                <a:latin typeface="Raleway" pitchFamily="34" charset="0"/>
                <a:ea typeface="Raleway" pitchFamily="34" charset="-122"/>
                <a:cs typeface="Raleway" pitchFamily="34" charset="-120"/>
              </a:rPr>
              <a:t>🏫</a:t>
            </a:r>
            <a:r>
              <a:rPr lang="en-US" sz="4450" dirty="0">
                <a:solidFill>
                  <a:srgbClr val="1B1B27"/>
                </a:solidFill>
                <a:latin typeface="Raleway" pitchFamily="34" charset="0"/>
                <a:ea typeface="Raleway" pitchFamily="34" charset="-122"/>
                <a:cs typeface="Raleway" pitchFamily="34" charset="-120"/>
              </a:rPr>
              <a:t> Campus Connect – Introduction</a:t>
            </a:r>
            <a:endParaRPr lang="en-US" sz="4450" dirty="0"/>
          </a:p>
        </p:txBody>
      </p:sp>
      <p:sp>
        <p:nvSpPr>
          <p:cNvPr id="4" name="Text 1"/>
          <p:cNvSpPr/>
          <p:nvPr/>
        </p:nvSpPr>
        <p:spPr>
          <a:xfrm>
            <a:off x="6280190" y="2746296"/>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Campuses often face scattered communication challenges—multiple WhatsApp groups, paper notices, and missed updates create confusion and inefficiency. Campus Connect is a smart digital platform that unifies students, faculty, and administration in one comprehensive system.</a:t>
            </a:r>
            <a:endParaRPr lang="en-US" sz="1750" dirty="0"/>
          </a:p>
        </p:txBody>
      </p:sp>
      <p:sp>
        <p:nvSpPr>
          <p:cNvPr id="5" name="Text 2"/>
          <p:cNvSpPr/>
          <p:nvPr/>
        </p:nvSpPr>
        <p:spPr>
          <a:xfrm>
            <a:off x="6280190" y="4453057"/>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Our platform centralizes notices, events, bookings, and lost &amp; found into a single mobile and web application. Built using Node.js, Express, and MongoDB, it ensures real-time data synchronization and smooth performance across all devices.</a:t>
            </a:r>
            <a:endParaRPr lang="en-US" sz="1750" dirty="0"/>
          </a:p>
        </p:txBody>
      </p:sp>
      <p:sp>
        <p:nvSpPr>
          <p:cNvPr id="6" name="Text 3"/>
          <p:cNvSpPr/>
          <p:nvPr/>
        </p:nvSpPr>
        <p:spPr>
          <a:xfrm>
            <a:off x="6280190" y="6159818"/>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Campus Connect promotes efficient communication, transparency, and a smarter campus experience for everyone. Reimagine your campus. Redefine your vibe</a:t>
            </a:r>
            <a:r>
              <a:rPr lang="en-US" sz="1750">
                <a:solidFill>
                  <a:srgbClr val="3C3939"/>
                </a:solidFill>
                <a:latin typeface="Roboto" pitchFamily="34" charset="0"/>
                <a:ea typeface="Roboto" pitchFamily="34" charset="-122"/>
                <a:cs typeface="Roboto" pitchFamily="34" charset="-120"/>
              </a:rPr>
              <a:t>. </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342358" y="2191345"/>
            <a:ext cx="5089565" cy="3846909"/>
          </a:xfrm>
          <a:prstGeom prst="rect">
            <a:avLst/>
          </a:prstGeom>
        </p:spPr>
      </p:pic>
      <p:sp>
        <p:nvSpPr>
          <p:cNvPr id="3" name="Text 0"/>
          <p:cNvSpPr/>
          <p:nvPr/>
        </p:nvSpPr>
        <p:spPr>
          <a:xfrm>
            <a:off x="793790" y="635794"/>
            <a:ext cx="5039082" cy="496133"/>
          </a:xfrm>
          <a:prstGeom prst="rect">
            <a:avLst/>
          </a:prstGeom>
          <a:noFill/>
          <a:ln/>
        </p:spPr>
        <p:txBody>
          <a:bodyPr wrap="none" lIns="0" tIns="0" rIns="0" bIns="0" rtlCol="0" anchor="t"/>
          <a:lstStyle/>
          <a:p>
            <a:pPr marL="0" indent="0" algn="l">
              <a:lnSpc>
                <a:spcPts val="3900"/>
              </a:lnSpc>
              <a:buNone/>
            </a:pPr>
            <a:r>
              <a:rPr lang="en-US" sz="3100" dirty="0">
                <a:solidFill>
                  <a:srgbClr val="1B1B27"/>
                </a:solidFill>
                <a:latin typeface="Raleway" pitchFamily="34" charset="0"/>
                <a:ea typeface="Raleway" pitchFamily="34" charset="-122"/>
                <a:cs typeface="Raleway" pitchFamily="34" charset="-120"/>
              </a:rPr>
              <a:t>Problem Recap &amp; Objective</a:t>
            </a:r>
            <a:endParaRPr lang="en-US" sz="3100" dirty="0"/>
          </a:p>
        </p:txBody>
      </p:sp>
      <p:sp>
        <p:nvSpPr>
          <p:cNvPr id="4" name="Shape 1"/>
          <p:cNvSpPr/>
          <p:nvPr/>
        </p:nvSpPr>
        <p:spPr>
          <a:xfrm>
            <a:off x="793790" y="1370052"/>
            <a:ext cx="7556421" cy="1819037"/>
          </a:xfrm>
          <a:prstGeom prst="roundRect">
            <a:avLst>
              <a:gd name="adj" fmla="val 3666"/>
            </a:avLst>
          </a:prstGeom>
          <a:solidFill>
            <a:srgbClr val="E1E1EA"/>
          </a:solidFill>
          <a:ln w="7620">
            <a:solidFill>
              <a:srgbClr val="C7C7D0"/>
            </a:solidFill>
            <a:prstDash val="solid"/>
          </a:ln>
        </p:spPr>
      </p:sp>
      <p:sp>
        <p:nvSpPr>
          <p:cNvPr id="5" name="Shape 2"/>
          <p:cNvSpPr/>
          <p:nvPr/>
        </p:nvSpPr>
        <p:spPr>
          <a:xfrm>
            <a:off x="960120" y="1536383"/>
            <a:ext cx="476250" cy="476250"/>
          </a:xfrm>
          <a:prstGeom prst="roundRect">
            <a:avLst>
              <a:gd name="adj" fmla="val 19198080"/>
            </a:avLst>
          </a:prstGeom>
          <a:solidFill>
            <a:srgbClr val="1B1B27"/>
          </a:solidFill>
          <a:ln/>
        </p:spPr>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91089" y="1667351"/>
            <a:ext cx="214313" cy="214312"/>
          </a:xfrm>
          <a:prstGeom prst="rect">
            <a:avLst/>
          </a:prstGeom>
        </p:spPr>
      </p:pic>
      <p:sp>
        <p:nvSpPr>
          <p:cNvPr id="7" name="Text 3"/>
          <p:cNvSpPr/>
          <p:nvPr/>
        </p:nvSpPr>
        <p:spPr>
          <a:xfrm>
            <a:off x="960120" y="2171343"/>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The Challenge</a:t>
            </a:r>
            <a:endParaRPr lang="en-US" sz="1550" dirty="0"/>
          </a:p>
        </p:txBody>
      </p:sp>
      <p:sp>
        <p:nvSpPr>
          <p:cNvPr id="8" name="Text 4"/>
          <p:cNvSpPr/>
          <p:nvPr/>
        </p:nvSpPr>
        <p:spPr>
          <a:xfrm>
            <a:off x="960120" y="2514600"/>
            <a:ext cx="7223760" cy="508159"/>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Students struggle with scattered communication—missed notices, overlapping events, and manual facility management cause daily frustration and wasted time.</a:t>
            </a:r>
            <a:endParaRPr lang="en-US" sz="1250" dirty="0"/>
          </a:p>
        </p:txBody>
      </p:sp>
      <p:sp>
        <p:nvSpPr>
          <p:cNvPr id="9" name="Shape 5"/>
          <p:cNvSpPr/>
          <p:nvPr/>
        </p:nvSpPr>
        <p:spPr>
          <a:xfrm>
            <a:off x="793790" y="3347799"/>
            <a:ext cx="7556421" cy="1819037"/>
          </a:xfrm>
          <a:prstGeom prst="roundRect">
            <a:avLst>
              <a:gd name="adj" fmla="val 3666"/>
            </a:avLst>
          </a:prstGeom>
          <a:solidFill>
            <a:srgbClr val="E1E1EA"/>
          </a:solidFill>
          <a:ln w="7620">
            <a:solidFill>
              <a:srgbClr val="C7C7D0"/>
            </a:solidFill>
            <a:prstDash val="solid"/>
          </a:ln>
        </p:spPr>
      </p:sp>
      <p:sp>
        <p:nvSpPr>
          <p:cNvPr id="10" name="Shape 6"/>
          <p:cNvSpPr/>
          <p:nvPr/>
        </p:nvSpPr>
        <p:spPr>
          <a:xfrm>
            <a:off x="960120" y="3514130"/>
            <a:ext cx="476250" cy="476250"/>
          </a:xfrm>
          <a:prstGeom prst="roundRect">
            <a:avLst>
              <a:gd name="adj" fmla="val 19198080"/>
            </a:avLst>
          </a:prstGeom>
          <a:solidFill>
            <a:srgbClr val="1B1B27"/>
          </a:solidFill>
          <a:ln/>
        </p:spPr>
      </p:sp>
      <p:pic>
        <p:nvPicPr>
          <p:cNvPr id="11"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91089" y="3645098"/>
            <a:ext cx="214313" cy="214312"/>
          </a:xfrm>
          <a:prstGeom prst="rect">
            <a:avLst/>
          </a:prstGeom>
        </p:spPr>
      </p:pic>
      <p:sp>
        <p:nvSpPr>
          <p:cNvPr id="12" name="Text 7"/>
          <p:cNvSpPr/>
          <p:nvPr/>
        </p:nvSpPr>
        <p:spPr>
          <a:xfrm>
            <a:off x="960120" y="4149090"/>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Our Objective</a:t>
            </a:r>
            <a:endParaRPr lang="en-US" sz="1550" dirty="0"/>
          </a:p>
        </p:txBody>
      </p:sp>
      <p:sp>
        <p:nvSpPr>
          <p:cNvPr id="13" name="Text 8"/>
          <p:cNvSpPr/>
          <p:nvPr/>
        </p:nvSpPr>
        <p:spPr>
          <a:xfrm>
            <a:off x="960120" y="4492347"/>
            <a:ext cx="7223760" cy="508159"/>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Build a unified smart campus platform connecting students, faculty, and administration in real time for efficient communication and resource management.</a:t>
            </a:r>
            <a:endParaRPr lang="en-US" sz="1250" dirty="0"/>
          </a:p>
        </p:txBody>
      </p:sp>
      <p:sp>
        <p:nvSpPr>
          <p:cNvPr id="14" name="Text 9"/>
          <p:cNvSpPr/>
          <p:nvPr/>
        </p:nvSpPr>
        <p:spPr>
          <a:xfrm>
            <a:off x="793790" y="5404961"/>
            <a:ext cx="4313873" cy="297656"/>
          </a:xfrm>
          <a:prstGeom prst="rect">
            <a:avLst/>
          </a:prstGeom>
          <a:noFill/>
          <a:ln/>
        </p:spPr>
        <p:txBody>
          <a:bodyPr wrap="none" lIns="0" tIns="0" rIns="0" bIns="0" rtlCol="0" anchor="t"/>
          <a:lstStyle/>
          <a:p>
            <a:pPr marL="0" indent="0" algn="l">
              <a:lnSpc>
                <a:spcPts val="2300"/>
              </a:lnSpc>
              <a:buNone/>
            </a:pPr>
            <a:r>
              <a:rPr lang="en-US" sz="1850" dirty="0">
                <a:solidFill>
                  <a:srgbClr val="1B1B27"/>
                </a:solidFill>
                <a:latin typeface="Raleway" pitchFamily="34" charset="0"/>
                <a:ea typeface="Raleway" pitchFamily="34" charset="-122"/>
                <a:cs typeface="Raleway" pitchFamily="34" charset="-120"/>
              </a:rPr>
              <a:t>Expected Outcomes &amp; Success Metrics</a:t>
            </a:r>
            <a:endParaRPr lang="en-US" sz="1850" dirty="0"/>
          </a:p>
        </p:txBody>
      </p:sp>
      <p:sp>
        <p:nvSpPr>
          <p:cNvPr id="15" name="Text 10"/>
          <p:cNvSpPr/>
          <p:nvPr/>
        </p:nvSpPr>
        <p:spPr>
          <a:xfrm>
            <a:off x="793790" y="6020038"/>
            <a:ext cx="2386489" cy="523875"/>
          </a:xfrm>
          <a:prstGeom prst="rect">
            <a:avLst/>
          </a:prstGeom>
          <a:noFill/>
          <a:ln/>
        </p:spPr>
        <p:txBody>
          <a:bodyPr wrap="none" lIns="0" tIns="0" rIns="0" bIns="0" rtlCol="0" anchor="t"/>
          <a:lstStyle/>
          <a:p>
            <a:pPr marL="0" indent="0" algn="ctr">
              <a:lnSpc>
                <a:spcPts val="4100"/>
              </a:lnSpc>
              <a:buNone/>
            </a:pPr>
            <a:r>
              <a:rPr lang="en-US" sz="4100" dirty="0">
                <a:solidFill>
                  <a:srgbClr val="3C3939"/>
                </a:solidFill>
                <a:latin typeface="Raleway" pitchFamily="34" charset="0"/>
                <a:ea typeface="Raleway" pitchFamily="34" charset="-122"/>
                <a:cs typeface="Raleway" pitchFamily="34" charset="-120"/>
              </a:rPr>
              <a:t>70%</a:t>
            </a:r>
            <a:endParaRPr lang="en-US" sz="4100" dirty="0"/>
          </a:p>
        </p:txBody>
      </p:sp>
      <p:sp>
        <p:nvSpPr>
          <p:cNvPr id="16" name="Text 11"/>
          <p:cNvSpPr/>
          <p:nvPr/>
        </p:nvSpPr>
        <p:spPr>
          <a:xfrm>
            <a:off x="994648" y="6742271"/>
            <a:ext cx="1984653" cy="248007"/>
          </a:xfrm>
          <a:prstGeom prst="rect">
            <a:avLst/>
          </a:prstGeom>
          <a:noFill/>
          <a:ln/>
        </p:spPr>
        <p:txBody>
          <a:bodyPr wrap="none" lIns="0" tIns="0" rIns="0" bIns="0" rtlCol="0" anchor="t"/>
          <a:lstStyle/>
          <a:p>
            <a:pPr marL="0" indent="0" algn="ctr">
              <a:lnSpc>
                <a:spcPts val="1950"/>
              </a:lnSpc>
              <a:buNone/>
            </a:pPr>
            <a:r>
              <a:rPr lang="en-US" sz="1550" dirty="0">
                <a:solidFill>
                  <a:srgbClr val="3C3939"/>
                </a:solidFill>
                <a:latin typeface="Raleway" pitchFamily="34" charset="0"/>
                <a:ea typeface="Raleway" pitchFamily="34" charset="-122"/>
                <a:cs typeface="Raleway" pitchFamily="34" charset="-120"/>
              </a:rPr>
              <a:t>Reduction</a:t>
            </a:r>
            <a:endParaRPr lang="en-US" sz="1550" dirty="0"/>
          </a:p>
        </p:txBody>
      </p:sp>
      <p:sp>
        <p:nvSpPr>
          <p:cNvPr id="17" name="Text 12"/>
          <p:cNvSpPr/>
          <p:nvPr/>
        </p:nvSpPr>
        <p:spPr>
          <a:xfrm>
            <a:off x="793790" y="7085528"/>
            <a:ext cx="2386489" cy="254079"/>
          </a:xfrm>
          <a:prstGeom prst="rect">
            <a:avLst/>
          </a:prstGeom>
          <a:noFill/>
          <a:ln/>
        </p:spPr>
        <p:txBody>
          <a:bodyPr wrap="none" lIns="0" tIns="0" rIns="0" bIns="0" rtlCol="0" anchor="t"/>
          <a:lstStyle/>
          <a:p>
            <a:pPr marL="0" indent="0" algn="ctr">
              <a:lnSpc>
                <a:spcPts val="2000"/>
              </a:lnSpc>
              <a:buNone/>
            </a:pPr>
            <a:r>
              <a:rPr lang="en-US" sz="1250" dirty="0">
                <a:solidFill>
                  <a:srgbClr val="3C3939"/>
                </a:solidFill>
                <a:latin typeface="Roboto" pitchFamily="34" charset="0"/>
                <a:ea typeface="Roboto" pitchFamily="34" charset="-122"/>
                <a:cs typeface="Roboto" pitchFamily="34" charset="-120"/>
              </a:rPr>
              <a:t>in missed notices across campus</a:t>
            </a:r>
            <a:endParaRPr lang="en-US" sz="1250" dirty="0"/>
          </a:p>
        </p:txBody>
      </p:sp>
      <p:sp>
        <p:nvSpPr>
          <p:cNvPr id="18" name="Text 13"/>
          <p:cNvSpPr/>
          <p:nvPr/>
        </p:nvSpPr>
        <p:spPr>
          <a:xfrm>
            <a:off x="3378637" y="6020038"/>
            <a:ext cx="2386608" cy="523875"/>
          </a:xfrm>
          <a:prstGeom prst="rect">
            <a:avLst/>
          </a:prstGeom>
          <a:noFill/>
          <a:ln/>
        </p:spPr>
        <p:txBody>
          <a:bodyPr wrap="none" lIns="0" tIns="0" rIns="0" bIns="0" rtlCol="0" anchor="t"/>
          <a:lstStyle/>
          <a:p>
            <a:pPr marL="0" indent="0" algn="ctr">
              <a:lnSpc>
                <a:spcPts val="4100"/>
              </a:lnSpc>
              <a:buNone/>
            </a:pPr>
            <a:r>
              <a:rPr lang="en-US" sz="4100" dirty="0">
                <a:solidFill>
                  <a:srgbClr val="3C3939"/>
                </a:solidFill>
                <a:latin typeface="Raleway" pitchFamily="34" charset="0"/>
                <a:ea typeface="Raleway" pitchFamily="34" charset="-122"/>
                <a:cs typeface="Raleway" pitchFamily="34" charset="-120"/>
              </a:rPr>
              <a:t>50%</a:t>
            </a:r>
            <a:endParaRPr lang="en-US" sz="4100" dirty="0"/>
          </a:p>
        </p:txBody>
      </p:sp>
      <p:sp>
        <p:nvSpPr>
          <p:cNvPr id="19" name="Text 14"/>
          <p:cNvSpPr/>
          <p:nvPr/>
        </p:nvSpPr>
        <p:spPr>
          <a:xfrm>
            <a:off x="3579614" y="6742271"/>
            <a:ext cx="1984653" cy="248007"/>
          </a:xfrm>
          <a:prstGeom prst="rect">
            <a:avLst/>
          </a:prstGeom>
          <a:noFill/>
          <a:ln/>
        </p:spPr>
        <p:txBody>
          <a:bodyPr wrap="none" lIns="0" tIns="0" rIns="0" bIns="0" rtlCol="0" anchor="t"/>
          <a:lstStyle/>
          <a:p>
            <a:pPr marL="0" indent="0" algn="ctr">
              <a:lnSpc>
                <a:spcPts val="1950"/>
              </a:lnSpc>
              <a:buNone/>
            </a:pPr>
            <a:r>
              <a:rPr lang="en-US" sz="1550" dirty="0">
                <a:solidFill>
                  <a:srgbClr val="3C3939"/>
                </a:solidFill>
                <a:latin typeface="Raleway" pitchFamily="34" charset="0"/>
                <a:ea typeface="Raleway" pitchFamily="34" charset="-122"/>
                <a:cs typeface="Raleway" pitchFamily="34" charset="-120"/>
              </a:rPr>
              <a:t>Faster</a:t>
            </a:r>
            <a:endParaRPr lang="en-US" sz="1550" dirty="0"/>
          </a:p>
        </p:txBody>
      </p:sp>
      <p:sp>
        <p:nvSpPr>
          <p:cNvPr id="20" name="Text 15"/>
          <p:cNvSpPr/>
          <p:nvPr/>
        </p:nvSpPr>
        <p:spPr>
          <a:xfrm>
            <a:off x="3378637" y="7085528"/>
            <a:ext cx="2386608" cy="254079"/>
          </a:xfrm>
          <a:prstGeom prst="rect">
            <a:avLst/>
          </a:prstGeom>
          <a:noFill/>
          <a:ln/>
        </p:spPr>
        <p:txBody>
          <a:bodyPr wrap="none" lIns="0" tIns="0" rIns="0" bIns="0" rtlCol="0" anchor="t"/>
          <a:lstStyle/>
          <a:p>
            <a:pPr marL="0" indent="0" algn="ctr">
              <a:lnSpc>
                <a:spcPts val="2000"/>
              </a:lnSpc>
              <a:buNone/>
            </a:pPr>
            <a:r>
              <a:rPr lang="en-US" sz="1250" dirty="0">
                <a:solidFill>
                  <a:srgbClr val="3C3939"/>
                </a:solidFill>
                <a:latin typeface="Roboto" pitchFamily="34" charset="0"/>
                <a:ea typeface="Roboto" pitchFamily="34" charset="-122"/>
                <a:cs typeface="Roboto" pitchFamily="34" charset="-120"/>
              </a:rPr>
              <a:t>event coordination time</a:t>
            </a:r>
            <a:endParaRPr lang="en-US" sz="1250" dirty="0"/>
          </a:p>
        </p:txBody>
      </p:sp>
      <p:sp>
        <p:nvSpPr>
          <p:cNvPr id="21" name="Text 16"/>
          <p:cNvSpPr/>
          <p:nvPr/>
        </p:nvSpPr>
        <p:spPr>
          <a:xfrm>
            <a:off x="5963603" y="6020038"/>
            <a:ext cx="2386608" cy="523875"/>
          </a:xfrm>
          <a:prstGeom prst="rect">
            <a:avLst/>
          </a:prstGeom>
          <a:noFill/>
          <a:ln/>
        </p:spPr>
        <p:txBody>
          <a:bodyPr wrap="none" lIns="0" tIns="0" rIns="0" bIns="0" rtlCol="0" anchor="t"/>
          <a:lstStyle/>
          <a:p>
            <a:pPr marL="0" indent="0" algn="ctr">
              <a:lnSpc>
                <a:spcPts val="4100"/>
              </a:lnSpc>
              <a:buNone/>
            </a:pPr>
            <a:r>
              <a:rPr lang="en-US" sz="4100" dirty="0">
                <a:solidFill>
                  <a:srgbClr val="3C3939"/>
                </a:solidFill>
                <a:latin typeface="Raleway" pitchFamily="34" charset="0"/>
                <a:ea typeface="Raleway" pitchFamily="34" charset="-122"/>
                <a:cs typeface="Raleway" pitchFamily="34" charset="-120"/>
              </a:rPr>
              <a:t>100%</a:t>
            </a:r>
            <a:endParaRPr lang="en-US" sz="4100" dirty="0"/>
          </a:p>
        </p:txBody>
      </p:sp>
      <p:sp>
        <p:nvSpPr>
          <p:cNvPr id="22" name="Text 17"/>
          <p:cNvSpPr/>
          <p:nvPr/>
        </p:nvSpPr>
        <p:spPr>
          <a:xfrm>
            <a:off x="6164580" y="6742271"/>
            <a:ext cx="1984653" cy="248007"/>
          </a:xfrm>
          <a:prstGeom prst="rect">
            <a:avLst/>
          </a:prstGeom>
          <a:noFill/>
          <a:ln/>
        </p:spPr>
        <p:txBody>
          <a:bodyPr wrap="none" lIns="0" tIns="0" rIns="0" bIns="0" rtlCol="0" anchor="t"/>
          <a:lstStyle/>
          <a:p>
            <a:pPr marL="0" indent="0" algn="ctr">
              <a:lnSpc>
                <a:spcPts val="1950"/>
              </a:lnSpc>
              <a:buNone/>
            </a:pPr>
            <a:r>
              <a:rPr lang="en-US" sz="1550" dirty="0">
                <a:solidFill>
                  <a:srgbClr val="3C3939"/>
                </a:solidFill>
                <a:latin typeface="Raleway" pitchFamily="34" charset="0"/>
                <a:ea typeface="Raleway" pitchFamily="34" charset="-122"/>
                <a:cs typeface="Raleway" pitchFamily="34" charset="-120"/>
              </a:rPr>
              <a:t>Paperless</a:t>
            </a:r>
            <a:endParaRPr lang="en-US" sz="1550" dirty="0"/>
          </a:p>
        </p:txBody>
      </p:sp>
      <p:sp>
        <p:nvSpPr>
          <p:cNvPr id="23" name="Text 18"/>
          <p:cNvSpPr/>
          <p:nvPr/>
        </p:nvSpPr>
        <p:spPr>
          <a:xfrm>
            <a:off x="5963603" y="7085528"/>
            <a:ext cx="2386608" cy="508159"/>
          </a:xfrm>
          <a:prstGeom prst="rect">
            <a:avLst/>
          </a:prstGeom>
          <a:noFill/>
          <a:ln/>
        </p:spPr>
        <p:txBody>
          <a:bodyPr wrap="square" lIns="0" tIns="0" rIns="0" bIns="0" rtlCol="0" anchor="t"/>
          <a:lstStyle/>
          <a:p>
            <a:pPr marL="0" indent="0" algn="ctr">
              <a:lnSpc>
                <a:spcPts val="2000"/>
              </a:lnSpc>
              <a:buNone/>
            </a:pPr>
            <a:r>
              <a:rPr lang="en-US" sz="1250" dirty="0">
                <a:solidFill>
                  <a:srgbClr val="3C3939"/>
                </a:solidFill>
                <a:latin typeface="Roboto" pitchFamily="34" charset="0"/>
                <a:ea typeface="Roboto" pitchFamily="34" charset="-122"/>
                <a:cs typeface="Roboto" pitchFamily="34" charset="-120"/>
              </a:rPr>
              <a:t>communication &amp; booking system</a:t>
            </a: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01191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Prototype Overview</a:t>
            </a:r>
            <a:endParaRPr lang="en-US" sz="4450" dirty="0"/>
          </a:p>
        </p:txBody>
      </p:sp>
      <p:pic>
        <p:nvPicPr>
          <p:cNvPr id="3" name="Image 0" descr="preencoded.png"/>
          <p:cNvPicPr>
            <a:picLocks noChangeAspect="1"/>
          </p:cNvPicPr>
          <p:nvPr/>
        </p:nvPicPr>
        <p:blipFill>
          <a:blip r:embed="rId3"/>
          <a:stretch>
            <a:fillRect/>
          </a:stretch>
        </p:blipFill>
        <p:spPr>
          <a:xfrm>
            <a:off x="793790" y="2316004"/>
            <a:ext cx="4885015" cy="3663672"/>
          </a:xfrm>
          <a:prstGeom prst="rect">
            <a:avLst/>
          </a:prstGeom>
        </p:spPr>
      </p:pic>
      <p:sp>
        <p:nvSpPr>
          <p:cNvPr id="4" name="Text 1"/>
          <p:cNvSpPr/>
          <p:nvPr/>
        </p:nvSpPr>
        <p:spPr>
          <a:xfrm>
            <a:off x="6239828" y="2287667"/>
            <a:ext cx="4393883" cy="425291"/>
          </a:xfrm>
          <a:prstGeom prst="rect">
            <a:avLst/>
          </a:prstGeom>
          <a:noFill/>
          <a:ln/>
        </p:spPr>
        <p:txBody>
          <a:bodyPr wrap="none" lIns="0" tIns="0" rIns="0" bIns="0" rtlCol="0" anchor="t"/>
          <a:lstStyle/>
          <a:p>
            <a:pPr marL="0" indent="0" algn="l">
              <a:lnSpc>
                <a:spcPts val="3300"/>
              </a:lnSpc>
              <a:buNone/>
            </a:pPr>
            <a:r>
              <a:rPr lang="en-US" sz="2650" dirty="0">
                <a:solidFill>
                  <a:srgbClr val="1B1B27"/>
                </a:solidFill>
                <a:latin typeface="Raleway" pitchFamily="34" charset="0"/>
                <a:ea typeface="Raleway" pitchFamily="34" charset="-122"/>
                <a:cs typeface="Raleway" pitchFamily="34" charset="-120"/>
              </a:rPr>
              <a:t>All-in-One Campus Solution</a:t>
            </a:r>
            <a:endParaRPr lang="en-US" sz="2650" dirty="0"/>
          </a:p>
        </p:txBody>
      </p:sp>
      <p:sp>
        <p:nvSpPr>
          <p:cNvPr id="5" name="Text 2"/>
          <p:cNvSpPr/>
          <p:nvPr/>
        </p:nvSpPr>
        <p:spPr>
          <a:xfrm>
            <a:off x="6239828" y="2939772"/>
            <a:ext cx="7604284"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Our comprehensive platform brings together notices, events, facility bookings, and lost &amp; found in a seamless digital experience accessible from any device.</a:t>
            </a:r>
            <a:endParaRPr lang="en-US" sz="1750" dirty="0"/>
          </a:p>
        </p:txBody>
      </p:sp>
      <p:sp>
        <p:nvSpPr>
          <p:cNvPr id="6" name="Text 3"/>
          <p:cNvSpPr/>
          <p:nvPr/>
        </p:nvSpPr>
        <p:spPr>
          <a:xfrm>
            <a:off x="6239828" y="425529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Raleway" pitchFamily="34" charset="0"/>
                <a:ea typeface="Raleway" pitchFamily="34" charset="-122"/>
                <a:cs typeface="Raleway" pitchFamily="34" charset="-120"/>
              </a:rPr>
              <a:t>Technology Stack</a:t>
            </a:r>
            <a:endParaRPr lang="en-US" sz="2200" dirty="0"/>
          </a:p>
        </p:txBody>
      </p:sp>
      <p:sp>
        <p:nvSpPr>
          <p:cNvPr id="7" name="Text 4"/>
          <p:cNvSpPr/>
          <p:nvPr/>
        </p:nvSpPr>
        <p:spPr>
          <a:xfrm>
            <a:off x="6239828" y="4836438"/>
            <a:ext cx="7604284"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3C3939"/>
                </a:solidFill>
                <a:latin typeface="Roboto" pitchFamily="34" charset="0"/>
                <a:ea typeface="Roboto" pitchFamily="34" charset="-122"/>
                <a:cs typeface="Roboto" pitchFamily="34" charset="-120"/>
              </a:rPr>
              <a:t>Frontend:</a:t>
            </a:r>
            <a:r>
              <a:rPr lang="en-US" sz="1750" dirty="0">
                <a:solidFill>
                  <a:srgbClr val="3C3939"/>
                </a:solidFill>
                <a:latin typeface="Roboto" pitchFamily="34" charset="0"/>
                <a:ea typeface="Roboto" pitchFamily="34" charset="-122"/>
                <a:cs typeface="Roboto" pitchFamily="34" charset="-120"/>
              </a:rPr>
              <a:t> Flutter / React Native for cross-platform mobile excellence</a:t>
            </a:r>
            <a:endParaRPr lang="en-US" sz="1750" dirty="0"/>
          </a:p>
        </p:txBody>
      </p:sp>
      <p:sp>
        <p:nvSpPr>
          <p:cNvPr id="8" name="Text 5"/>
          <p:cNvSpPr/>
          <p:nvPr/>
        </p:nvSpPr>
        <p:spPr>
          <a:xfrm>
            <a:off x="6239828" y="5278636"/>
            <a:ext cx="7604284"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3C3939"/>
                </a:solidFill>
                <a:latin typeface="Roboto" pitchFamily="34" charset="0"/>
                <a:ea typeface="Roboto" pitchFamily="34" charset="-122"/>
                <a:cs typeface="Roboto" pitchFamily="34" charset="-120"/>
              </a:rPr>
              <a:t>Backend:</a:t>
            </a:r>
            <a:r>
              <a:rPr lang="en-US" sz="1750" dirty="0">
                <a:solidFill>
                  <a:srgbClr val="3C3939"/>
                </a:solidFill>
                <a:latin typeface="Roboto" pitchFamily="34" charset="0"/>
                <a:ea typeface="Roboto" pitchFamily="34" charset="-122"/>
                <a:cs typeface="Roboto" pitchFamily="34" charset="-120"/>
              </a:rPr>
              <a:t> Node.js / Firebase for scalable real-time performance</a:t>
            </a:r>
            <a:endParaRPr lang="en-US" sz="1750" dirty="0"/>
          </a:p>
        </p:txBody>
      </p:sp>
      <p:sp>
        <p:nvSpPr>
          <p:cNvPr id="9" name="Text 6"/>
          <p:cNvSpPr/>
          <p:nvPr/>
        </p:nvSpPr>
        <p:spPr>
          <a:xfrm>
            <a:off x="6239828" y="5720834"/>
            <a:ext cx="7604284"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3C3939"/>
                </a:solidFill>
                <a:latin typeface="Roboto" pitchFamily="34" charset="0"/>
                <a:ea typeface="Roboto" pitchFamily="34" charset="-122"/>
                <a:cs typeface="Roboto" pitchFamily="34" charset="-120"/>
              </a:rPr>
              <a:t>Database:</a:t>
            </a:r>
            <a:r>
              <a:rPr lang="en-US" sz="1750" dirty="0">
                <a:solidFill>
                  <a:srgbClr val="3C3939"/>
                </a:solidFill>
                <a:latin typeface="Roboto" pitchFamily="34" charset="0"/>
                <a:ea typeface="Roboto" pitchFamily="34" charset="-122"/>
                <a:cs typeface="Roboto" pitchFamily="34" charset="-120"/>
              </a:rPr>
              <a:t> Firestore / MongoDB for flexible data management</a:t>
            </a:r>
            <a:endParaRPr lang="en-US" sz="1750" dirty="0"/>
          </a:p>
        </p:txBody>
      </p:sp>
      <p:sp>
        <p:nvSpPr>
          <p:cNvPr id="10" name="Text 7"/>
          <p:cNvSpPr/>
          <p:nvPr/>
        </p:nvSpPr>
        <p:spPr>
          <a:xfrm>
            <a:off x="6239828" y="6287810"/>
            <a:ext cx="7604284"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Delivered as a clickable Figma prototype showcasing both mobile and web experiences, ready for immediate user testing and feedback.</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342358" y="1444823"/>
            <a:ext cx="5089565" cy="5339834"/>
          </a:xfrm>
          <a:prstGeom prst="rect">
            <a:avLst/>
          </a:prstGeom>
        </p:spPr>
      </p:pic>
      <p:sp>
        <p:nvSpPr>
          <p:cNvPr id="3" name="Text 0"/>
          <p:cNvSpPr/>
          <p:nvPr/>
        </p:nvSpPr>
        <p:spPr>
          <a:xfrm>
            <a:off x="793790" y="916781"/>
            <a:ext cx="4750951" cy="496133"/>
          </a:xfrm>
          <a:prstGeom prst="rect">
            <a:avLst/>
          </a:prstGeom>
          <a:noFill/>
          <a:ln/>
        </p:spPr>
        <p:txBody>
          <a:bodyPr wrap="none" lIns="0" tIns="0" rIns="0" bIns="0" rtlCol="0" anchor="t"/>
          <a:lstStyle/>
          <a:p>
            <a:pPr marL="0" indent="0" algn="l">
              <a:lnSpc>
                <a:spcPts val="3900"/>
              </a:lnSpc>
              <a:buNone/>
            </a:pPr>
            <a:r>
              <a:rPr lang="en-US" sz="3100" dirty="0">
                <a:solidFill>
                  <a:srgbClr val="1B1B27"/>
                </a:solidFill>
                <a:latin typeface="Raleway" pitchFamily="34" charset="0"/>
                <a:ea typeface="Raleway" pitchFamily="34" charset="-122"/>
                <a:cs typeface="Raleway" pitchFamily="34" charset="-120"/>
              </a:rPr>
              <a:t>User Experience &amp; Impact</a:t>
            </a:r>
            <a:endParaRPr lang="en-US" sz="3100" dirty="0"/>
          </a:p>
        </p:txBody>
      </p:sp>
      <p:pic>
        <p:nvPicPr>
          <p:cNvPr id="4" name="Image 1" descr="preencoded.png"/>
          <p:cNvPicPr>
            <a:picLocks noChangeAspect="1"/>
          </p:cNvPicPr>
          <p:nvPr/>
        </p:nvPicPr>
        <p:blipFill>
          <a:blip r:embed="rId4"/>
          <a:stretch>
            <a:fillRect/>
          </a:stretch>
        </p:blipFill>
        <p:spPr>
          <a:xfrm>
            <a:off x="793790" y="1651040"/>
            <a:ext cx="793790" cy="952619"/>
          </a:xfrm>
          <a:prstGeom prst="rect">
            <a:avLst/>
          </a:prstGeom>
        </p:spPr>
      </p:pic>
      <p:sp>
        <p:nvSpPr>
          <p:cNvPr id="5" name="Text 1"/>
          <p:cNvSpPr/>
          <p:nvPr/>
        </p:nvSpPr>
        <p:spPr>
          <a:xfrm>
            <a:off x="1746290" y="1809750"/>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Student Journey</a:t>
            </a:r>
            <a:endParaRPr lang="en-US" sz="1550" dirty="0"/>
          </a:p>
        </p:txBody>
      </p:sp>
      <p:sp>
        <p:nvSpPr>
          <p:cNvPr id="6" name="Text 2"/>
          <p:cNvSpPr/>
          <p:nvPr/>
        </p:nvSpPr>
        <p:spPr>
          <a:xfrm>
            <a:off x="1746290" y="2153007"/>
            <a:ext cx="6603921" cy="254079"/>
          </a:xfrm>
          <a:prstGeom prst="rect">
            <a:avLst/>
          </a:prstGeom>
          <a:noFill/>
          <a:ln/>
        </p:spPr>
        <p:txBody>
          <a:bodyPr wrap="non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Checks daily notices → Books study hall → Posts lost item → Receives instant updates</a:t>
            </a:r>
            <a:endParaRPr lang="en-US" sz="1250" dirty="0"/>
          </a:p>
        </p:txBody>
      </p:sp>
      <p:pic>
        <p:nvPicPr>
          <p:cNvPr id="7" name="Image 2" descr="preencoded.png"/>
          <p:cNvPicPr>
            <a:picLocks noChangeAspect="1"/>
          </p:cNvPicPr>
          <p:nvPr/>
        </p:nvPicPr>
        <p:blipFill>
          <a:blip r:embed="rId5"/>
          <a:stretch>
            <a:fillRect/>
          </a:stretch>
        </p:blipFill>
        <p:spPr>
          <a:xfrm>
            <a:off x="793790" y="2603659"/>
            <a:ext cx="793790" cy="1168837"/>
          </a:xfrm>
          <a:prstGeom prst="rect">
            <a:avLst/>
          </a:prstGeom>
        </p:spPr>
      </p:pic>
      <p:sp>
        <p:nvSpPr>
          <p:cNvPr id="8" name="Text 3"/>
          <p:cNvSpPr/>
          <p:nvPr/>
        </p:nvSpPr>
        <p:spPr>
          <a:xfrm>
            <a:off x="1746290" y="2762369"/>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Admin Control</a:t>
            </a:r>
            <a:endParaRPr lang="en-US" sz="1550" dirty="0"/>
          </a:p>
        </p:txBody>
      </p:sp>
      <p:sp>
        <p:nvSpPr>
          <p:cNvPr id="9" name="Text 4"/>
          <p:cNvSpPr/>
          <p:nvPr/>
        </p:nvSpPr>
        <p:spPr>
          <a:xfrm>
            <a:off x="1746290" y="3105626"/>
            <a:ext cx="6603921" cy="508159"/>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Approves booking requests → Views usage analytics → Manages campus resources efficiently</a:t>
            </a:r>
            <a:endParaRPr lang="en-US" sz="1250" dirty="0"/>
          </a:p>
        </p:txBody>
      </p:sp>
      <p:sp>
        <p:nvSpPr>
          <p:cNvPr id="10" name="Text 5"/>
          <p:cNvSpPr/>
          <p:nvPr/>
        </p:nvSpPr>
        <p:spPr>
          <a:xfrm>
            <a:off x="793790" y="4010620"/>
            <a:ext cx="2381607" cy="297656"/>
          </a:xfrm>
          <a:prstGeom prst="rect">
            <a:avLst/>
          </a:prstGeom>
          <a:noFill/>
          <a:ln/>
        </p:spPr>
        <p:txBody>
          <a:bodyPr wrap="none" lIns="0" tIns="0" rIns="0" bIns="0" rtlCol="0" anchor="t"/>
          <a:lstStyle/>
          <a:p>
            <a:pPr marL="0" indent="0" algn="l">
              <a:lnSpc>
                <a:spcPts val="2300"/>
              </a:lnSpc>
              <a:buNone/>
            </a:pPr>
            <a:r>
              <a:rPr lang="en-US" sz="1850" dirty="0">
                <a:solidFill>
                  <a:srgbClr val="1B1B27"/>
                </a:solidFill>
                <a:latin typeface="Raleway" pitchFamily="34" charset="0"/>
                <a:ea typeface="Raleway" pitchFamily="34" charset="-122"/>
                <a:cs typeface="Raleway" pitchFamily="34" charset="-120"/>
              </a:rPr>
              <a:t>Platform Highlights</a:t>
            </a:r>
            <a:endParaRPr lang="en-US" sz="1850" dirty="0"/>
          </a:p>
        </p:txBody>
      </p:sp>
      <p:sp>
        <p:nvSpPr>
          <p:cNvPr id="11" name="Shape 6"/>
          <p:cNvSpPr/>
          <p:nvPr/>
        </p:nvSpPr>
        <p:spPr>
          <a:xfrm>
            <a:off x="793790" y="4546402"/>
            <a:ext cx="3698796" cy="1214557"/>
          </a:xfrm>
          <a:prstGeom prst="roundRect">
            <a:avLst>
              <a:gd name="adj" fmla="val 5491"/>
            </a:avLst>
          </a:prstGeom>
          <a:solidFill>
            <a:srgbClr val="FFFFFF">
              <a:alpha val="95000"/>
            </a:srgbClr>
          </a:solidFill>
          <a:ln w="22860">
            <a:solidFill>
              <a:srgbClr val="C7C7D0"/>
            </a:solidFill>
            <a:prstDash val="solid"/>
          </a:ln>
        </p:spPr>
      </p:sp>
      <p:sp>
        <p:nvSpPr>
          <p:cNvPr id="12" name="Text 7"/>
          <p:cNvSpPr/>
          <p:nvPr/>
        </p:nvSpPr>
        <p:spPr>
          <a:xfrm>
            <a:off x="975360" y="4727972"/>
            <a:ext cx="2205276" cy="248007"/>
          </a:xfrm>
          <a:prstGeom prst="rect">
            <a:avLst/>
          </a:prstGeom>
          <a:noFill/>
          <a:ln/>
        </p:spPr>
        <p:txBody>
          <a:bodyPr wrap="none" lIns="0" tIns="0" rIns="0" bIns="0" rtlCol="0" anchor="t"/>
          <a:lstStyle/>
          <a:p>
            <a:pPr marL="0" indent="0" algn="l">
              <a:lnSpc>
                <a:spcPts val="1950"/>
              </a:lnSpc>
              <a:buNone/>
            </a:pPr>
            <a:r>
              <a:rPr lang="en-US" sz="1550" dirty="0">
                <a:solidFill>
                  <a:srgbClr val="000000"/>
                </a:solidFill>
                <a:latin typeface="Raleway" pitchFamily="34" charset="0"/>
                <a:ea typeface="Raleway" pitchFamily="34" charset="-122"/>
                <a:cs typeface="Raleway" pitchFamily="34" charset="-120"/>
              </a:rPr>
              <a:t>📋</a:t>
            </a:r>
            <a:r>
              <a:rPr lang="en-US" sz="1550" dirty="0">
                <a:solidFill>
                  <a:srgbClr val="3C3939"/>
                </a:solidFill>
                <a:latin typeface="Raleway" pitchFamily="34" charset="0"/>
                <a:ea typeface="Raleway" pitchFamily="34" charset="-122"/>
                <a:cs typeface="Raleway" pitchFamily="34" charset="-120"/>
              </a:rPr>
              <a:t> Unified Notice Board</a:t>
            </a:r>
            <a:endParaRPr lang="en-US" sz="1550" dirty="0"/>
          </a:p>
        </p:txBody>
      </p:sp>
      <p:sp>
        <p:nvSpPr>
          <p:cNvPr id="13" name="Text 8"/>
          <p:cNvSpPr/>
          <p:nvPr/>
        </p:nvSpPr>
        <p:spPr>
          <a:xfrm>
            <a:off x="975360" y="5071229"/>
            <a:ext cx="3335655" cy="508159"/>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Single source of truth for all campus communications</a:t>
            </a:r>
            <a:endParaRPr lang="en-US" sz="1250" dirty="0"/>
          </a:p>
        </p:txBody>
      </p:sp>
      <p:sp>
        <p:nvSpPr>
          <p:cNvPr id="14" name="Shape 9"/>
          <p:cNvSpPr/>
          <p:nvPr/>
        </p:nvSpPr>
        <p:spPr>
          <a:xfrm>
            <a:off x="4651296" y="4546402"/>
            <a:ext cx="3698915" cy="1214557"/>
          </a:xfrm>
          <a:prstGeom prst="roundRect">
            <a:avLst>
              <a:gd name="adj" fmla="val 5491"/>
            </a:avLst>
          </a:prstGeom>
          <a:solidFill>
            <a:srgbClr val="FFFFFF">
              <a:alpha val="95000"/>
            </a:srgbClr>
          </a:solidFill>
          <a:ln w="22860">
            <a:solidFill>
              <a:srgbClr val="C7C7D0"/>
            </a:solidFill>
            <a:prstDash val="solid"/>
          </a:ln>
        </p:spPr>
      </p:sp>
      <p:sp>
        <p:nvSpPr>
          <p:cNvPr id="15" name="Text 10"/>
          <p:cNvSpPr/>
          <p:nvPr/>
        </p:nvSpPr>
        <p:spPr>
          <a:xfrm>
            <a:off x="4832866" y="4727972"/>
            <a:ext cx="2381607" cy="248007"/>
          </a:xfrm>
          <a:prstGeom prst="rect">
            <a:avLst/>
          </a:prstGeom>
          <a:noFill/>
          <a:ln/>
        </p:spPr>
        <p:txBody>
          <a:bodyPr wrap="none" lIns="0" tIns="0" rIns="0" bIns="0" rtlCol="0" anchor="t"/>
          <a:lstStyle/>
          <a:p>
            <a:pPr marL="0" indent="0" algn="l">
              <a:lnSpc>
                <a:spcPts val="1950"/>
              </a:lnSpc>
              <a:buNone/>
            </a:pPr>
            <a:r>
              <a:rPr lang="en-US" sz="1550" dirty="0">
                <a:solidFill>
                  <a:srgbClr val="000000"/>
                </a:solidFill>
                <a:latin typeface="Raleway" pitchFamily="34" charset="0"/>
                <a:ea typeface="Raleway" pitchFamily="34" charset="-122"/>
                <a:cs typeface="Raleway" pitchFamily="34" charset="-120"/>
              </a:rPr>
              <a:t>🎯</a:t>
            </a:r>
            <a:r>
              <a:rPr lang="en-US" sz="1550" dirty="0">
                <a:solidFill>
                  <a:srgbClr val="3C3939"/>
                </a:solidFill>
                <a:latin typeface="Raleway" pitchFamily="34" charset="0"/>
                <a:ea typeface="Raleway" pitchFamily="34" charset="-122"/>
                <a:cs typeface="Raleway" pitchFamily="34" charset="-120"/>
              </a:rPr>
              <a:t> Smart Booking System</a:t>
            </a:r>
            <a:endParaRPr lang="en-US" sz="1550" dirty="0"/>
          </a:p>
        </p:txBody>
      </p:sp>
      <p:sp>
        <p:nvSpPr>
          <p:cNvPr id="16" name="Text 11"/>
          <p:cNvSpPr/>
          <p:nvPr/>
        </p:nvSpPr>
        <p:spPr>
          <a:xfrm>
            <a:off x="4832866" y="5071229"/>
            <a:ext cx="3335774" cy="508159"/>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Automated scheduling prevents conflicts and saves time</a:t>
            </a:r>
            <a:endParaRPr lang="en-US" sz="1250" dirty="0"/>
          </a:p>
        </p:txBody>
      </p:sp>
      <p:sp>
        <p:nvSpPr>
          <p:cNvPr id="17" name="Shape 12"/>
          <p:cNvSpPr/>
          <p:nvPr/>
        </p:nvSpPr>
        <p:spPr>
          <a:xfrm>
            <a:off x="793790" y="5919668"/>
            <a:ext cx="7556421" cy="960477"/>
          </a:xfrm>
          <a:prstGeom prst="roundRect">
            <a:avLst>
              <a:gd name="adj" fmla="val 6943"/>
            </a:avLst>
          </a:prstGeom>
          <a:solidFill>
            <a:srgbClr val="FFFFFF">
              <a:alpha val="95000"/>
            </a:srgbClr>
          </a:solidFill>
          <a:ln w="22860">
            <a:solidFill>
              <a:srgbClr val="C7C7D0"/>
            </a:solidFill>
            <a:prstDash val="solid"/>
          </a:ln>
        </p:spPr>
      </p:sp>
      <p:sp>
        <p:nvSpPr>
          <p:cNvPr id="18" name="Text 13"/>
          <p:cNvSpPr/>
          <p:nvPr/>
        </p:nvSpPr>
        <p:spPr>
          <a:xfrm>
            <a:off x="975360" y="6101239"/>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000000"/>
                </a:solidFill>
                <a:latin typeface="Raleway" pitchFamily="34" charset="0"/>
                <a:ea typeface="Raleway" pitchFamily="34" charset="-122"/>
                <a:cs typeface="Raleway" pitchFamily="34" charset="-120"/>
              </a:rPr>
              <a:t>🔮</a:t>
            </a:r>
            <a:r>
              <a:rPr lang="en-US" sz="1550" dirty="0">
                <a:solidFill>
                  <a:srgbClr val="3C3939"/>
                </a:solidFill>
                <a:latin typeface="Raleway" pitchFamily="34" charset="0"/>
                <a:ea typeface="Raleway" pitchFamily="34" charset="-122"/>
                <a:cs typeface="Raleway" pitchFamily="34" charset="-120"/>
              </a:rPr>
              <a:t> IoT Integration</a:t>
            </a:r>
            <a:endParaRPr lang="en-US" sz="1550" dirty="0"/>
          </a:p>
        </p:txBody>
      </p:sp>
      <p:sp>
        <p:nvSpPr>
          <p:cNvPr id="19" name="Text 14"/>
          <p:cNvSpPr/>
          <p:nvPr/>
        </p:nvSpPr>
        <p:spPr>
          <a:xfrm>
            <a:off x="975360" y="6444496"/>
            <a:ext cx="7193280" cy="254079"/>
          </a:xfrm>
          <a:prstGeom prst="rect">
            <a:avLst/>
          </a:prstGeom>
          <a:noFill/>
          <a:ln/>
        </p:spPr>
        <p:txBody>
          <a:bodyPr wrap="non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Future-ready with smart building connections</a:t>
            </a:r>
            <a:endParaRPr lang="en-US" sz="1250" dirty="0"/>
          </a:p>
        </p:txBody>
      </p:sp>
      <p:sp>
        <p:nvSpPr>
          <p:cNvPr id="20" name="Text 15"/>
          <p:cNvSpPr/>
          <p:nvPr/>
        </p:nvSpPr>
        <p:spPr>
          <a:xfrm>
            <a:off x="793790" y="7058739"/>
            <a:ext cx="7556421" cy="254079"/>
          </a:xfrm>
          <a:prstGeom prst="rect">
            <a:avLst/>
          </a:prstGeom>
          <a:noFill/>
          <a:ln/>
        </p:spPr>
        <p:txBody>
          <a:bodyPr wrap="none" lIns="0" tIns="0" rIns="0" bIns="0" rtlCol="0" anchor="t"/>
          <a:lstStyle/>
          <a:p>
            <a:pPr marL="0" indent="0" algn="l">
              <a:lnSpc>
                <a:spcPts val="2000"/>
              </a:lnSpc>
              <a:buNone/>
            </a:pPr>
            <a:r>
              <a:rPr lang="en-US" sz="1250" b="1" dirty="0">
                <a:solidFill>
                  <a:srgbClr val="3C3939"/>
                </a:solidFill>
                <a:latin typeface="Roboto" pitchFamily="34" charset="0"/>
                <a:ea typeface="Roboto" pitchFamily="34" charset="-122"/>
                <a:cs typeface="Roboto" pitchFamily="34" charset="-120"/>
              </a:rPr>
              <a:t>Coming Next:</a:t>
            </a:r>
            <a:r>
              <a:rPr lang="en-US" sz="1250" dirty="0">
                <a:solidFill>
                  <a:srgbClr val="3C3939"/>
                </a:solidFill>
                <a:latin typeface="Roboto" pitchFamily="34" charset="0"/>
                <a:ea typeface="Roboto" pitchFamily="34" charset="-122"/>
                <a:cs typeface="Roboto" pitchFamily="34" charset="-120"/>
              </a:rPr>
              <a:t> AI-powered chatbot assistance and AR navigation for seamless campus wayfinding.</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0932" y="621387"/>
            <a:ext cx="8694539" cy="706160"/>
          </a:xfrm>
          <a:prstGeom prst="rect">
            <a:avLst/>
          </a:prstGeom>
          <a:noFill/>
          <a:ln/>
        </p:spPr>
        <p:txBody>
          <a:bodyPr wrap="none" lIns="0" tIns="0" rIns="0" bIns="0" rtlCol="0" anchor="t"/>
          <a:lstStyle/>
          <a:p>
            <a:pPr marL="0" indent="0" algn="l">
              <a:lnSpc>
                <a:spcPts val="5550"/>
              </a:lnSpc>
              <a:buNone/>
            </a:pPr>
            <a:r>
              <a:rPr lang="en-US" sz="4400" dirty="0">
                <a:solidFill>
                  <a:srgbClr val="1B1B27"/>
                </a:solidFill>
                <a:latin typeface="Raleway" pitchFamily="34" charset="0"/>
                <a:ea typeface="Raleway" pitchFamily="34" charset="-122"/>
                <a:cs typeface="Raleway" pitchFamily="34" charset="-120"/>
              </a:rPr>
              <a:t>Key Features of Campus Connect</a:t>
            </a:r>
            <a:endParaRPr lang="en-US" sz="4400" dirty="0"/>
          </a:p>
        </p:txBody>
      </p:sp>
      <p:sp>
        <p:nvSpPr>
          <p:cNvPr id="3" name="Shape 1"/>
          <p:cNvSpPr/>
          <p:nvPr/>
        </p:nvSpPr>
        <p:spPr>
          <a:xfrm>
            <a:off x="790932" y="1779508"/>
            <a:ext cx="6411278" cy="2770823"/>
          </a:xfrm>
          <a:prstGeom prst="roundRect">
            <a:avLst>
              <a:gd name="adj" fmla="val 3426"/>
            </a:avLst>
          </a:prstGeom>
          <a:solidFill>
            <a:srgbClr val="E1E1EA"/>
          </a:solidFill>
          <a:ln w="7620">
            <a:solidFill>
              <a:srgbClr val="C7C7D0"/>
            </a:solidFill>
            <a:prstDash val="solid"/>
          </a:ln>
        </p:spPr>
      </p:sp>
      <p:sp>
        <p:nvSpPr>
          <p:cNvPr id="4" name="Text 2"/>
          <p:cNvSpPr/>
          <p:nvPr/>
        </p:nvSpPr>
        <p:spPr>
          <a:xfrm>
            <a:off x="1024533" y="2013109"/>
            <a:ext cx="3900607" cy="360759"/>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aleway" pitchFamily="34" charset="0"/>
                <a:ea typeface="Raleway" pitchFamily="34" charset="-122"/>
                <a:cs typeface="Raleway" pitchFamily="34" charset="-120"/>
              </a:rPr>
              <a:t>📢</a:t>
            </a:r>
            <a:r>
              <a:rPr lang="en-US" sz="2200" dirty="0">
                <a:solidFill>
                  <a:srgbClr val="3C3939"/>
                </a:solidFill>
                <a:latin typeface="Raleway" pitchFamily="34" charset="0"/>
                <a:ea typeface="Raleway" pitchFamily="34" charset="-122"/>
                <a:cs typeface="Raleway" pitchFamily="34" charset="-120"/>
              </a:rPr>
              <a:t> Notices &amp; Announcements</a:t>
            </a:r>
            <a:endParaRPr lang="en-US" sz="2200" dirty="0"/>
          </a:p>
        </p:txBody>
      </p:sp>
      <p:sp>
        <p:nvSpPr>
          <p:cNvPr id="5" name="Text 3"/>
          <p:cNvSpPr/>
          <p:nvPr/>
        </p:nvSpPr>
        <p:spPr>
          <a:xfrm>
            <a:off x="1024533" y="2509361"/>
            <a:ext cx="5944076" cy="1807369"/>
          </a:xfrm>
          <a:prstGeom prst="rect">
            <a:avLst/>
          </a:prstGeom>
          <a:noFill/>
          <a:ln/>
        </p:spPr>
        <p:txBody>
          <a:bodyPr wrap="square" lIns="0" tIns="0" rIns="0" bIns="0" rtlCol="0" anchor="t"/>
          <a:lstStyle/>
          <a:p>
            <a:pPr marL="0" indent="0" algn="l">
              <a:lnSpc>
                <a:spcPts val="2800"/>
              </a:lnSpc>
              <a:buNone/>
            </a:pPr>
            <a:r>
              <a:rPr lang="en-US" sz="1750" dirty="0">
                <a:solidFill>
                  <a:srgbClr val="3C3939"/>
                </a:solidFill>
                <a:latin typeface="Roboto" pitchFamily="34" charset="0"/>
                <a:ea typeface="Roboto" pitchFamily="34" charset="-122"/>
                <a:cs typeface="Roboto" pitchFamily="34" charset="-120"/>
              </a:rPr>
              <a:t>Stay updated with all academic and administrative information in one centralized location. Receive real-time alerts for class schedules, exam updates, circulars, and emergency notifications—ensuring no important news is ever missed.</a:t>
            </a:r>
            <a:endParaRPr lang="en-US" sz="1750" dirty="0"/>
          </a:p>
        </p:txBody>
      </p:sp>
      <p:sp>
        <p:nvSpPr>
          <p:cNvPr id="6" name="Shape 4"/>
          <p:cNvSpPr/>
          <p:nvPr/>
        </p:nvSpPr>
        <p:spPr>
          <a:xfrm>
            <a:off x="7428190" y="1779508"/>
            <a:ext cx="6411278" cy="2770823"/>
          </a:xfrm>
          <a:prstGeom prst="roundRect">
            <a:avLst>
              <a:gd name="adj" fmla="val 3426"/>
            </a:avLst>
          </a:prstGeom>
          <a:solidFill>
            <a:srgbClr val="E1E1EA"/>
          </a:solidFill>
          <a:ln w="7620">
            <a:solidFill>
              <a:srgbClr val="C7C7D0"/>
            </a:solidFill>
            <a:prstDash val="solid"/>
          </a:ln>
        </p:spPr>
      </p:sp>
      <p:sp>
        <p:nvSpPr>
          <p:cNvPr id="7" name="Text 5"/>
          <p:cNvSpPr/>
          <p:nvPr/>
        </p:nvSpPr>
        <p:spPr>
          <a:xfrm>
            <a:off x="7661791" y="2013109"/>
            <a:ext cx="2824877" cy="360759"/>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aleway" pitchFamily="34" charset="0"/>
                <a:ea typeface="Raleway" pitchFamily="34" charset="-122"/>
                <a:cs typeface="Raleway" pitchFamily="34" charset="-120"/>
              </a:rPr>
              <a:t>🎉</a:t>
            </a:r>
            <a:r>
              <a:rPr lang="en-US" sz="2200" dirty="0">
                <a:solidFill>
                  <a:srgbClr val="3C3939"/>
                </a:solidFill>
                <a:latin typeface="Raleway" pitchFamily="34" charset="0"/>
                <a:ea typeface="Raleway" pitchFamily="34" charset="-122"/>
                <a:cs typeface="Raleway" pitchFamily="34" charset="-120"/>
              </a:rPr>
              <a:t> Campus Events</a:t>
            </a:r>
            <a:endParaRPr lang="en-US" sz="2200" dirty="0"/>
          </a:p>
        </p:txBody>
      </p:sp>
      <p:sp>
        <p:nvSpPr>
          <p:cNvPr id="8" name="Text 6"/>
          <p:cNvSpPr/>
          <p:nvPr/>
        </p:nvSpPr>
        <p:spPr>
          <a:xfrm>
            <a:off x="7661791" y="2509361"/>
            <a:ext cx="5944076" cy="1445895"/>
          </a:xfrm>
          <a:prstGeom prst="rect">
            <a:avLst/>
          </a:prstGeom>
          <a:noFill/>
          <a:ln/>
        </p:spPr>
        <p:txBody>
          <a:bodyPr wrap="square" lIns="0" tIns="0" rIns="0" bIns="0" rtlCol="0" anchor="t"/>
          <a:lstStyle/>
          <a:p>
            <a:pPr marL="0" indent="0" algn="l">
              <a:lnSpc>
                <a:spcPts val="2800"/>
              </a:lnSpc>
              <a:buNone/>
            </a:pPr>
            <a:r>
              <a:rPr lang="en-US" sz="1750" dirty="0">
                <a:solidFill>
                  <a:srgbClr val="3C3939"/>
                </a:solidFill>
                <a:latin typeface="Roboto" pitchFamily="34" charset="0"/>
                <a:ea typeface="Roboto" pitchFamily="34" charset="-122"/>
                <a:cs typeface="Roboto" pitchFamily="34" charset="-120"/>
              </a:rPr>
              <a:t>Discover and participate in all college activities effortlessly. A dynamic event calendar showcases upcoming fests, workshops, club meetings, and guest lectures with built-in RSVP options and smart reminders.</a:t>
            </a:r>
            <a:endParaRPr lang="en-US" sz="1750" dirty="0"/>
          </a:p>
        </p:txBody>
      </p:sp>
      <p:sp>
        <p:nvSpPr>
          <p:cNvPr id="9" name="Shape 7"/>
          <p:cNvSpPr/>
          <p:nvPr/>
        </p:nvSpPr>
        <p:spPr>
          <a:xfrm>
            <a:off x="790932" y="4804529"/>
            <a:ext cx="6411278" cy="2816543"/>
          </a:xfrm>
          <a:prstGeom prst="roundRect">
            <a:avLst>
              <a:gd name="adj" fmla="val 5194"/>
            </a:avLst>
          </a:prstGeom>
          <a:solidFill>
            <a:srgbClr val="FFFFFF">
              <a:alpha val="95000"/>
            </a:srgbClr>
          </a:solidFill>
          <a:ln w="30480">
            <a:solidFill>
              <a:srgbClr val="C7C7D0"/>
            </a:solidFill>
            <a:prstDash val="solid"/>
          </a:ln>
        </p:spPr>
      </p:sp>
      <p:sp>
        <p:nvSpPr>
          <p:cNvPr id="10" name="Shape 8"/>
          <p:cNvSpPr/>
          <p:nvPr/>
        </p:nvSpPr>
        <p:spPr>
          <a:xfrm>
            <a:off x="760452" y="4804529"/>
            <a:ext cx="121920" cy="2816543"/>
          </a:xfrm>
          <a:prstGeom prst="roundRect">
            <a:avLst>
              <a:gd name="adj" fmla="val 77852"/>
            </a:avLst>
          </a:prstGeom>
          <a:solidFill>
            <a:srgbClr val="1B1B27"/>
          </a:solidFill>
          <a:ln/>
        </p:spPr>
      </p:sp>
      <p:sp>
        <p:nvSpPr>
          <p:cNvPr id="11" name="Text 9"/>
          <p:cNvSpPr/>
          <p:nvPr/>
        </p:nvSpPr>
        <p:spPr>
          <a:xfrm>
            <a:off x="1138833" y="5060990"/>
            <a:ext cx="2824877" cy="360759"/>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aleway" pitchFamily="34" charset="0"/>
                <a:ea typeface="Raleway" pitchFamily="34" charset="-122"/>
                <a:cs typeface="Raleway" pitchFamily="34" charset="-120"/>
              </a:rPr>
              <a:t>🏫</a:t>
            </a:r>
            <a:r>
              <a:rPr lang="en-US" sz="2200" dirty="0">
                <a:solidFill>
                  <a:srgbClr val="3C3939"/>
                </a:solidFill>
                <a:latin typeface="Raleway" pitchFamily="34" charset="0"/>
                <a:ea typeface="Raleway" pitchFamily="34" charset="-122"/>
                <a:cs typeface="Raleway" pitchFamily="34" charset="-120"/>
              </a:rPr>
              <a:t> Facility Bookings</a:t>
            </a:r>
            <a:endParaRPr lang="en-US" sz="2200" dirty="0"/>
          </a:p>
        </p:txBody>
      </p:sp>
      <p:sp>
        <p:nvSpPr>
          <p:cNvPr id="12" name="Text 10"/>
          <p:cNvSpPr/>
          <p:nvPr/>
        </p:nvSpPr>
        <p:spPr>
          <a:xfrm>
            <a:off x="1138833" y="5557242"/>
            <a:ext cx="5806916" cy="1807369"/>
          </a:xfrm>
          <a:prstGeom prst="rect">
            <a:avLst/>
          </a:prstGeom>
          <a:noFill/>
          <a:ln/>
        </p:spPr>
        <p:txBody>
          <a:bodyPr wrap="square" lIns="0" tIns="0" rIns="0" bIns="0" rtlCol="0" anchor="t"/>
          <a:lstStyle/>
          <a:p>
            <a:pPr marL="0" indent="0" algn="l">
              <a:lnSpc>
                <a:spcPts val="2800"/>
              </a:lnSpc>
              <a:buNone/>
            </a:pPr>
            <a:r>
              <a:rPr lang="en-US" sz="1750" dirty="0">
                <a:solidFill>
                  <a:srgbClr val="3C3939"/>
                </a:solidFill>
                <a:latin typeface="Roboto" pitchFamily="34" charset="0"/>
                <a:ea typeface="Roboto" pitchFamily="34" charset="-122"/>
                <a:cs typeface="Roboto" pitchFamily="34" charset="-120"/>
              </a:rPr>
              <a:t>Simplify the process of reserving campus spaces and resources. Students and staff can book classrooms, labs, auditoriums, or sports facilities through an integrated scheduling system, reducing conflicts and eliminating manual coordination.</a:t>
            </a:r>
            <a:endParaRPr lang="en-US" sz="1750" dirty="0"/>
          </a:p>
        </p:txBody>
      </p:sp>
      <p:sp>
        <p:nvSpPr>
          <p:cNvPr id="13" name="Shape 11"/>
          <p:cNvSpPr/>
          <p:nvPr/>
        </p:nvSpPr>
        <p:spPr>
          <a:xfrm>
            <a:off x="7428190" y="4804529"/>
            <a:ext cx="6411278" cy="2816543"/>
          </a:xfrm>
          <a:prstGeom prst="roundRect">
            <a:avLst>
              <a:gd name="adj" fmla="val 5194"/>
            </a:avLst>
          </a:prstGeom>
          <a:solidFill>
            <a:srgbClr val="FFFFFF">
              <a:alpha val="95000"/>
            </a:srgbClr>
          </a:solidFill>
          <a:ln w="30480">
            <a:solidFill>
              <a:srgbClr val="C7C7D0"/>
            </a:solidFill>
            <a:prstDash val="solid"/>
          </a:ln>
        </p:spPr>
      </p:sp>
      <p:sp>
        <p:nvSpPr>
          <p:cNvPr id="14" name="Shape 12"/>
          <p:cNvSpPr/>
          <p:nvPr/>
        </p:nvSpPr>
        <p:spPr>
          <a:xfrm>
            <a:off x="7397710" y="4804529"/>
            <a:ext cx="121920" cy="2816543"/>
          </a:xfrm>
          <a:prstGeom prst="roundRect">
            <a:avLst>
              <a:gd name="adj" fmla="val 77852"/>
            </a:avLst>
          </a:prstGeom>
          <a:solidFill>
            <a:srgbClr val="1B1B27"/>
          </a:solidFill>
          <a:ln/>
        </p:spPr>
      </p:sp>
      <p:sp>
        <p:nvSpPr>
          <p:cNvPr id="15" name="Text 13"/>
          <p:cNvSpPr/>
          <p:nvPr/>
        </p:nvSpPr>
        <p:spPr>
          <a:xfrm>
            <a:off x="7776091" y="5060990"/>
            <a:ext cx="2824877" cy="360759"/>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aleway" pitchFamily="34" charset="0"/>
                <a:ea typeface="Raleway" pitchFamily="34" charset="-122"/>
                <a:cs typeface="Raleway" pitchFamily="34" charset="-120"/>
              </a:rPr>
              <a:t>🔎</a:t>
            </a:r>
            <a:r>
              <a:rPr lang="en-US" sz="2200" dirty="0">
                <a:solidFill>
                  <a:srgbClr val="3C3939"/>
                </a:solidFill>
                <a:latin typeface="Raleway" pitchFamily="34" charset="0"/>
                <a:ea typeface="Raleway" pitchFamily="34" charset="-122"/>
                <a:cs typeface="Raleway" pitchFamily="34" charset="-120"/>
              </a:rPr>
              <a:t> Lost &amp; Found</a:t>
            </a:r>
            <a:endParaRPr lang="en-US" sz="2200" dirty="0"/>
          </a:p>
        </p:txBody>
      </p:sp>
      <p:sp>
        <p:nvSpPr>
          <p:cNvPr id="16" name="Text 14"/>
          <p:cNvSpPr/>
          <p:nvPr/>
        </p:nvSpPr>
        <p:spPr>
          <a:xfrm>
            <a:off x="7776091" y="5557242"/>
            <a:ext cx="5806916" cy="1445895"/>
          </a:xfrm>
          <a:prstGeom prst="rect">
            <a:avLst/>
          </a:prstGeom>
          <a:noFill/>
          <a:ln/>
        </p:spPr>
        <p:txBody>
          <a:bodyPr wrap="square" lIns="0" tIns="0" rIns="0" bIns="0" rtlCol="0" anchor="t"/>
          <a:lstStyle/>
          <a:p>
            <a:pPr marL="0" indent="0" algn="l">
              <a:lnSpc>
                <a:spcPts val="2800"/>
              </a:lnSpc>
              <a:buNone/>
            </a:pPr>
            <a:r>
              <a:rPr lang="en-US" sz="1750" dirty="0">
                <a:solidFill>
                  <a:srgbClr val="3C3939"/>
                </a:solidFill>
                <a:latin typeface="Roboto" pitchFamily="34" charset="0"/>
                <a:ea typeface="Roboto" pitchFamily="34" charset="-122"/>
                <a:cs typeface="Roboto" pitchFamily="34" charset="-120"/>
              </a:rPr>
              <a:t>A dedicated space to help students report or recover lost belongings. Users can upload item details and images, view reports from others, and connect directly for retrieval—promoting a helpful and trustworthy campus culture.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326523" y="1817132"/>
            <a:ext cx="5121235" cy="4596408"/>
          </a:xfrm>
          <a:prstGeom prst="rect">
            <a:avLst/>
          </a:prstGeom>
        </p:spPr>
      </p:pic>
      <p:sp>
        <p:nvSpPr>
          <p:cNvPr id="3" name="Text 0"/>
          <p:cNvSpPr/>
          <p:nvPr/>
        </p:nvSpPr>
        <p:spPr>
          <a:xfrm>
            <a:off x="786527" y="618053"/>
            <a:ext cx="4473297" cy="456367"/>
          </a:xfrm>
          <a:prstGeom prst="rect">
            <a:avLst/>
          </a:prstGeom>
          <a:noFill/>
          <a:ln/>
        </p:spPr>
        <p:txBody>
          <a:bodyPr wrap="none" lIns="0" tIns="0" rIns="0" bIns="0" rtlCol="0" anchor="t"/>
          <a:lstStyle/>
          <a:p>
            <a:pPr marL="0" indent="0" algn="l">
              <a:lnSpc>
                <a:spcPts val="3550"/>
              </a:lnSpc>
              <a:buNone/>
            </a:pPr>
            <a:r>
              <a:rPr lang="en-US" sz="2850" dirty="0">
                <a:solidFill>
                  <a:srgbClr val="1B1B27"/>
                </a:solidFill>
                <a:latin typeface="Raleway" pitchFamily="34" charset="0"/>
                <a:ea typeface="Raleway" pitchFamily="34" charset="-122"/>
                <a:cs typeface="Raleway" pitchFamily="34" charset="-120"/>
              </a:rPr>
              <a:t>Screenshots &amp; Wireframes</a:t>
            </a:r>
            <a:endParaRPr lang="en-US" sz="2850" dirty="0"/>
          </a:p>
        </p:txBody>
      </p:sp>
      <p:sp>
        <p:nvSpPr>
          <p:cNvPr id="4" name="Text 1"/>
          <p:cNvSpPr/>
          <p:nvPr/>
        </p:nvSpPr>
        <p:spPr>
          <a:xfrm>
            <a:off x="786527" y="1293495"/>
            <a:ext cx="7570946" cy="467439"/>
          </a:xfrm>
          <a:prstGeom prst="rect">
            <a:avLst/>
          </a:prstGeom>
          <a:noFill/>
          <a:ln/>
        </p:spPr>
        <p:txBody>
          <a:bodyPr wrap="square" lIns="0" tIns="0" rIns="0" bIns="0" rtlCol="0" anchor="t"/>
          <a:lstStyle/>
          <a:p>
            <a:pPr marL="0" indent="0" algn="l">
              <a:lnSpc>
                <a:spcPts val="1800"/>
              </a:lnSpc>
              <a:buNone/>
            </a:pPr>
            <a:r>
              <a:rPr lang="en-US" sz="1150" dirty="0">
                <a:solidFill>
                  <a:srgbClr val="3C3939"/>
                </a:solidFill>
                <a:latin typeface="Roboto" pitchFamily="34" charset="0"/>
                <a:ea typeface="Roboto" pitchFamily="34" charset="-122"/>
                <a:cs typeface="Roboto" pitchFamily="34" charset="-120"/>
              </a:rPr>
              <a:t>Our intuitive interface design prioritizes user experience with clean layouts, easy navigation, and accessibility features that work seamlessly across mobile and desktop platforms.</a:t>
            </a:r>
            <a:endParaRPr lang="en-US" sz="1150" dirty="0"/>
          </a:p>
        </p:txBody>
      </p:sp>
      <p:pic>
        <p:nvPicPr>
          <p:cNvPr id="5" name="Image 1" descr="preencoded.png"/>
          <p:cNvPicPr>
            <a:picLocks noChangeAspect="1"/>
          </p:cNvPicPr>
          <p:nvPr/>
        </p:nvPicPr>
        <p:blipFill>
          <a:blip r:embed="rId4"/>
          <a:stretch>
            <a:fillRect/>
          </a:stretch>
        </p:blipFill>
        <p:spPr>
          <a:xfrm>
            <a:off x="786527" y="1925241"/>
            <a:ext cx="730329" cy="1075253"/>
          </a:xfrm>
          <a:prstGeom prst="rect">
            <a:avLst/>
          </a:prstGeom>
        </p:spPr>
      </p:pic>
      <p:sp>
        <p:nvSpPr>
          <p:cNvPr id="6" name="Text 2"/>
          <p:cNvSpPr/>
          <p:nvPr/>
        </p:nvSpPr>
        <p:spPr>
          <a:xfrm>
            <a:off x="1662827" y="2071211"/>
            <a:ext cx="1826062" cy="228243"/>
          </a:xfrm>
          <a:prstGeom prst="rect">
            <a:avLst/>
          </a:prstGeom>
          <a:noFill/>
          <a:ln/>
        </p:spPr>
        <p:txBody>
          <a:bodyPr wrap="none" lIns="0" tIns="0" rIns="0" bIns="0" rtlCol="0" anchor="t"/>
          <a:lstStyle/>
          <a:p>
            <a:pPr marL="0" indent="0" algn="l">
              <a:lnSpc>
                <a:spcPts val="1750"/>
              </a:lnSpc>
              <a:buNone/>
            </a:pPr>
            <a:r>
              <a:rPr lang="en-US" sz="1400" dirty="0">
                <a:solidFill>
                  <a:srgbClr val="3C3939"/>
                </a:solidFill>
                <a:latin typeface="Raleway" pitchFamily="34" charset="0"/>
                <a:ea typeface="Raleway" pitchFamily="34" charset="-122"/>
                <a:cs typeface="Raleway" pitchFamily="34" charset="-120"/>
              </a:rPr>
              <a:t>Intuitive Interface</a:t>
            </a:r>
            <a:endParaRPr lang="en-US" sz="1400" dirty="0"/>
          </a:p>
        </p:txBody>
      </p:sp>
      <p:sp>
        <p:nvSpPr>
          <p:cNvPr id="7" name="Text 3"/>
          <p:cNvSpPr/>
          <p:nvPr/>
        </p:nvSpPr>
        <p:spPr>
          <a:xfrm>
            <a:off x="1662827" y="2387084"/>
            <a:ext cx="6694646" cy="467439"/>
          </a:xfrm>
          <a:prstGeom prst="rect">
            <a:avLst/>
          </a:prstGeom>
          <a:noFill/>
          <a:ln/>
        </p:spPr>
        <p:txBody>
          <a:bodyPr wrap="square" lIns="0" tIns="0" rIns="0" bIns="0" rtlCol="0" anchor="t"/>
          <a:lstStyle/>
          <a:p>
            <a:pPr marL="0" indent="0" algn="l">
              <a:lnSpc>
                <a:spcPts val="1800"/>
              </a:lnSpc>
              <a:buNone/>
            </a:pPr>
            <a:r>
              <a:rPr lang="en-US" sz="1150" dirty="0">
                <a:solidFill>
                  <a:srgbClr val="3C3939"/>
                </a:solidFill>
                <a:latin typeface="Roboto" pitchFamily="34" charset="0"/>
                <a:ea typeface="Roboto" pitchFamily="34" charset="-122"/>
                <a:cs typeface="Roboto" pitchFamily="34" charset="-120"/>
              </a:rPr>
              <a:t>Clean, uncluttered layouts with logical information hierarchy ensure users find what they need effortlessly, minimizing cognitive load.</a:t>
            </a:r>
            <a:endParaRPr lang="en-US" sz="1150" dirty="0"/>
          </a:p>
        </p:txBody>
      </p:sp>
      <p:pic>
        <p:nvPicPr>
          <p:cNvPr id="8" name="Image 2" descr="preencoded.png"/>
          <p:cNvPicPr>
            <a:picLocks noChangeAspect="1"/>
          </p:cNvPicPr>
          <p:nvPr/>
        </p:nvPicPr>
        <p:blipFill>
          <a:blip r:embed="rId5"/>
          <a:stretch>
            <a:fillRect/>
          </a:stretch>
        </p:blipFill>
        <p:spPr>
          <a:xfrm>
            <a:off x="786527" y="3000494"/>
            <a:ext cx="730329" cy="1075253"/>
          </a:xfrm>
          <a:prstGeom prst="rect">
            <a:avLst/>
          </a:prstGeom>
        </p:spPr>
      </p:pic>
      <p:sp>
        <p:nvSpPr>
          <p:cNvPr id="9" name="Text 4"/>
          <p:cNvSpPr/>
          <p:nvPr/>
        </p:nvSpPr>
        <p:spPr>
          <a:xfrm>
            <a:off x="1662827" y="3146465"/>
            <a:ext cx="1866543" cy="228243"/>
          </a:xfrm>
          <a:prstGeom prst="rect">
            <a:avLst/>
          </a:prstGeom>
          <a:noFill/>
          <a:ln/>
        </p:spPr>
        <p:txBody>
          <a:bodyPr wrap="none" lIns="0" tIns="0" rIns="0" bIns="0" rtlCol="0" anchor="t"/>
          <a:lstStyle/>
          <a:p>
            <a:pPr marL="0" indent="0" algn="l">
              <a:lnSpc>
                <a:spcPts val="1750"/>
              </a:lnSpc>
              <a:buNone/>
            </a:pPr>
            <a:r>
              <a:rPr lang="en-US" sz="1400" dirty="0">
                <a:solidFill>
                  <a:srgbClr val="3C3939"/>
                </a:solidFill>
                <a:latin typeface="Raleway" pitchFamily="34" charset="0"/>
                <a:ea typeface="Raleway" pitchFamily="34" charset="-122"/>
                <a:cs typeface="Raleway" pitchFamily="34" charset="-120"/>
              </a:rPr>
              <a:t>Seamless Adaptability</a:t>
            </a:r>
            <a:endParaRPr lang="en-US" sz="1400" dirty="0"/>
          </a:p>
        </p:txBody>
      </p:sp>
      <p:sp>
        <p:nvSpPr>
          <p:cNvPr id="10" name="Text 5"/>
          <p:cNvSpPr/>
          <p:nvPr/>
        </p:nvSpPr>
        <p:spPr>
          <a:xfrm>
            <a:off x="1662827" y="3462338"/>
            <a:ext cx="6694646" cy="467439"/>
          </a:xfrm>
          <a:prstGeom prst="rect">
            <a:avLst/>
          </a:prstGeom>
          <a:noFill/>
          <a:ln/>
        </p:spPr>
        <p:txBody>
          <a:bodyPr wrap="square" lIns="0" tIns="0" rIns="0" bIns="0" rtlCol="0" anchor="t"/>
          <a:lstStyle/>
          <a:p>
            <a:pPr marL="0" indent="0" algn="l">
              <a:lnSpc>
                <a:spcPts val="1800"/>
              </a:lnSpc>
              <a:buNone/>
            </a:pPr>
            <a:r>
              <a:rPr lang="en-US" sz="1150" dirty="0">
                <a:solidFill>
                  <a:srgbClr val="3C3939"/>
                </a:solidFill>
                <a:latin typeface="Roboto" pitchFamily="34" charset="0"/>
                <a:ea typeface="Roboto" pitchFamily="34" charset="-122"/>
                <a:cs typeface="Roboto" pitchFamily="34" charset="-120"/>
              </a:rPr>
              <a:t>Fully responsive design for mobile and desktop, integrating accessibility features like high contrast modes and keyboard navigation for all users.</a:t>
            </a:r>
            <a:endParaRPr lang="en-US" sz="1150" dirty="0"/>
          </a:p>
        </p:txBody>
      </p:sp>
      <p:sp>
        <p:nvSpPr>
          <p:cNvPr id="11" name="Text 6"/>
          <p:cNvSpPr/>
          <p:nvPr/>
        </p:nvSpPr>
        <p:spPr>
          <a:xfrm>
            <a:off x="786527" y="4294823"/>
            <a:ext cx="2530316" cy="273844"/>
          </a:xfrm>
          <a:prstGeom prst="rect">
            <a:avLst/>
          </a:prstGeom>
          <a:noFill/>
          <a:ln/>
        </p:spPr>
        <p:txBody>
          <a:bodyPr wrap="none" lIns="0" tIns="0" rIns="0" bIns="0" rtlCol="0" anchor="t"/>
          <a:lstStyle/>
          <a:p>
            <a:pPr marL="0" indent="0" algn="l">
              <a:lnSpc>
                <a:spcPts val="2150"/>
              </a:lnSpc>
              <a:buNone/>
            </a:pPr>
            <a:r>
              <a:rPr lang="en-US" sz="1700" dirty="0">
                <a:solidFill>
                  <a:srgbClr val="1B1B27"/>
                </a:solidFill>
                <a:latin typeface="Raleway" pitchFamily="34" charset="0"/>
                <a:ea typeface="Raleway" pitchFamily="34" charset="-122"/>
                <a:cs typeface="Raleway" pitchFamily="34" charset="-120"/>
              </a:rPr>
              <a:t>Design Principles &amp; Tools</a:t>
            </a:r>
            <a:endParaRPr lang="en-US" sz="1700" dirty="0"/>
          </a:p>
        </p:txBody>
      </p:sp>
      <p:sp>
        <p:nvSpPr>
          <p:cNvPr id="12" name="Shape 7"/>
          <p:cNvSpPr/>
          <p:nvPr/>
        </p:nvSpPr>
        <p:spPr>
          <a:xfrm>
            <a:off x="786527" y="4787741"/>
            <a:ext cx="3712488" cy="1573173"/>
          </a:xfrm>
          <a:prstGeom prst="roundRect">
            <a:avLst>
              <a:gd name="adj" fmla="val 3900"/>
            </a:avLst>
          </a:prstGeom>
          <a:solidFill>
            <a:srgbClr val="FFFFFF">
              <a:alpha val="95000"/>
            </a:srgbClr>
          </a:solidFill>
          <a:ln w="15240">
            <a:solidFill>
              <a:srgbClr val="C7C7D0"/>
            </a:solidFill>
            <a:prstDash val="solid"/>
          </a:ln>
        </p:spPr>
      </p:sp>
      <p:sp>
        <p:nvSpPr>
          <p:cNvPr id="13" name="Text 8"/>
          <p:cNvSpPr/>
          <p:nvPr/>
        </p:nvSpPr>
        <p:spPr>
          <a:xfrm>
            <a:off x="947737" y="4948952"/>
            <a:ext cx="2091214" cy="228243"/>
          </a:xfrm>
          <a:prstGeom prst="rect">
            <a:avLst/>
          </a:prstGeom>
          <a:noFill/>
          <a:ln/>
        </p:spPr>
        <p:txBody>
          <a:bodyPr wrap="none" lIns="0" tIns="0" rIns="0" bIns="0" rtlCol="0" anchor="t"/>
          <a:lstStyle/>
          <a:p>
            <a:pPr marL="0" indent="0" algn="l">
              <a:lnSpc>
                <a:spcPts val="1750"/>
              </a:lnSpc>
              <a:buNone/>
            </a:pPr>
            <a:r>
              <a:rPr lang="en-US" sz="1400" dirty="0">
                <a:solidFill>
                  <a:srgbClr val="3C3939"/>
                </a:solidFill>
                <a:latin typeface="Raleway" pitchFamily="34" charset="0"/>
                <a:ea typeface="Raleway" pitchFamily="34" charset="-122"/>
                <a:cs typeface="Raleway" pitchFamily="34" charset="-120"/>
              </a:rPr>
              <a:t>Wireframe &amp; Prototyping</a:t>
            </a:r>
            <a:endParaRPr lang="en-US" sz="1400" dirty="0"/>
          </a:p>
        </p:txBody>
      </p:sp>
      <p:sp>
        <p:nvSpPr>
          <p:cNvPr id="14" name="Text 9"/>
          <p:cNvSpPr/>
          <p:nvPr/>
        </p:nvSpPr>
        <p:spPr>
          <a:xfrm>
            <a:off x="947737" y="5264825"/>
            <a:ext cx="3390067" cy="701159"/>
          </a:xfrm>
          <a:prstGeom prst="rect">
            <a:avLst/>
          </a:prstGeom>
          <a:noFill/>
          <a:ln/>
        </p:spPr>
        <p:txBody>
          <a:bodyPr wrap="square" lIns="0" tIns="0" rIns="0" bIns="0" rtlCol="0" anchor="t"/>
          <a:lstStyle/>
          <a:p>
            <a:pPr marL="0" indent="0" algn="l">
              <a:lnSpc>
                <a:spcPts val="1800"/>
              </a:lnSpc>
              <a:buNone/>
            </a:pPr>
            <a:r>
              <a:rPr lang="en-US" sz="1150" dirty="0">
                <a:solidFill>
                  <a:srgbClr val="3C3939"/>
                </a:solidFill>
                <a:latin typeface="Roboto" pitchFamily="34" charset="0"/>
                <a:ea typeface="Roboto" pitchFamily="34" charset="-122"/>
                <a:cs typeface="Roboto" pitchFamily="34" charset="-120"/>
              </a:rPr>
              <a:t>Utilizing industry-standard tools (Figma, Sketch) for detailed wireframes and high-fidelity prototypes, focusing on user flows and interaction design.</a:t>
            </a:r>
            <a:endParaRPr lang="en-US" sz="1150" dirty="0"/>
          </a:p>
        </p:txBody>
      </p:sp>
      <p:sp>
        <p:nvSpPr>
          <p:cNvPr id="15" name="Shape 10"/>
          <p:cNvSpPr/>
          <p:nvPr/>
        </p:nvSpPr>
        <p:spPr>
          <a:xfrm>
            <a:off x="4644985" y="4787741"/>
            <a:ext cx="3712488" cy="1573173"/>
          </a:xfrm>
          <a:prstGeom prst="roundRect">
            <a:avLst>
              <a:gd name="adj" fmla="val 3900"/>
            </a:avLst>
          </a:prstGeom>
          <a:solidFill>
            <a:srgbClr val="FFFFFF">
              <a:alpha val="95000"/>
            </a:srgbClr>
          </a:solidFill>
          <a:ln w="15240">
            <a:solidFill>
              <a:srgbClr val="C7C7D0"/>
            </a:solidFill>
            <a:prstDash val="solid"/>
          </a:ln>
        </p:spPr>
      </p:sp>
      <p:sp>
        <p:nvSpPr>
          <p:cNvPr id="16" name="Text 11"/>
          <p:cNvSpPr/>
          <p:nvPr/>
        </p:nvSpPr>
        <p:spPr>
          <a:xfrm>
            <a:off x="4806196" y="4948952"/>
            <a:ext cx="2034778" cy="228243"/>
          </a:xfrm>
          <a:prstGeom prst="rect">
            <a:avLst/>
          </a:prstGeom>
          <a:noFill/>
          <a:ln/>
        </p:spPr>
        <p:txBody>
          <a:bodyPr wrap="none" lIns="0" tIns="0" rIns="0" bIns="0" rtlCol="0" anchor="t"/>
          <a:lstStyle/>
          <a:p>
            <a:pPr marL="0" indent="0" algn="l">
              <a:lnSpc>
                <a:spcPts val="1750"/>
              </a:lnSpc>
              <a:buNone/>
            </a:pPr>
            <a:r>
              <a:rPr lang="en-US" sz="1400" dirty="0">
                <a:solidFill>
                  <a:srgbClr val="3C3939"/>
                </a:solidFill>
                <a:latin typeface="Raleway" pitchFamily="34" charset="0"/>
                <a:ea typeface="Raleway" pitchFamily="34" charset="-122"/>
                <a:cs typeface="Raleway" pitchFamily="34" charset="-120"/>
              </a:rPr>
              <a:t>Visual Design Language</a:t>
            </a:r>
            <a:endParaRPr lang="en-US" sz="1400" dirty="0"/>
          </a:p>
        </p:txBody>
      </p:sp>
      <p:sp>
        <p:nvSpPr>
          <p:cNvPr id="17" name="Text 12"/>
          <p:cNvSpPr/>
          <p:nvPr/>
        </p:nvSpPr>
        <p:spPr>
          <a:xfrm>
            <a:off x="4806196" y="5264825"/>
            <a:ext cx="3390067" cy="934879"/>
          </a:xfrm>
          <a:prstGeom prst="rect">
            <a:avLst/>
          </a:prstGeom>
          <a:noFill/>
          <a:ln/>
        </p:spPr>
        <p:txBody>
          <a:bodyPr wrap="square" lIns="0" tIns="0" rIns="0" bIns="0" rtlCol="0" anchor="t"/>
          <a:lstStyle/>
          <a:p>
            <a:pPr marL="0" indent="0" algn="l">
              <a:lnSpc>
                <a:spcPts val="1800"/>
              </a:lnSpc>
              <a:buNone/>
            </a:pPr>
            <a:r>
              <a:rPr lang="en-US" sz="1150" dirty="0">
                <a:solidFill>
                  <a:srgbClr val="3C3939"/>
                </a:solidFill>
                <a:latin typeface="Roboto" pitchFamily="34" charset="0"/>
                <a:ea typeface="Roboto" pitchFamily="34" charset="-122"/>
                <a:cs typeface="Roboto" pitchFamily="34" charset="-120"/>
              </a:rPr>
              <a:t>Consistent brand identity, typography, and color palettes applied across all screens to create a cohesive, professional, and visually appealing aesthetic.</a:t>
            </a:r>
            <a:endParaRPr lang="en-US" sz="1150" dirty="0"/>
          </a:p>
        </p:txBody>
      </p:sp>
      <p:sp>
        <p:nvSpPr>
          <p:cNvPr id="18" name="Shape 13"/>
          <p:cNvSpPr/>
          <p:nvPr/>
        </p:nvSpPr>
        <p:spPr>
          <a:xfrm>
            <a:off x="786527" y="6506885"/>
            <a:ext cx="7570946" cy="1105733"/>
          </a:xfrm>
          <a:prstGeom prst="roundRect">
            <a:avLst>
              <a:gd name="adj" fmla="val 5549"/>
            </a:avLst>
          </a:prstGeom>
          <a:solidFill>
            <a:srgbClr val="FFFFFF">
              <a:alpha val="95000"/>
            </a:srgbClr>
          </a:solidFill>
          <a:ln w="15240">
            <a:solidFill>
              <a:srgbClr val="C7C7D0"/>
            </a:solidFill>
            <a:prstDash val="solid"/>
          </a:ln>
        </p:spPr>
      </p:sp>
      <p:sp>
        <p:nvSpPr>
          <p:cNvPr id="19" name="Text 14"/>
          <p:cNvSpPr/>
          <p:nvPr/>
        </p:nvSpPr>
        <p:spPr>
          <a:xfrm>
            <a:off x="947737" y="6668095"/>
            <a:ext cx="1987391" cy="228243"/>
          </a:xfrm>
          <a:prstGeom prst="rect">
            <a:avLst/>
          </a:prstGeom>
          <a:noFill/>
          <a:ln/>
        </p:spPr>
        <p:txBody>
          <a:bodyPr wrap="none" lIns="0" tIns="0" rIns="0" bIns="0" rtlCol="0" anchor="t"/>
          <a:lstStyle/>
          <a:p>
            <a:pPr marL="0" indent="0" algn="l">
              <a:lnSpc>
                <a:spcPts val="1750"/>
              </a:lnSpc>
              <a:buNone/>
            </a:pPr>
            <a:r>
              <a:rPr lang="en-US" sz="1400" dirty="0">
                <a:solidFill>
                  <a:srgbClr val="3C3939"/>
                </a:solidFill>
                <a:latin typeface="Raleway" pitchFamily="34" charset="0"/>
                <a:ea typeface="Raleway" pitchFamily="34" charset="-122"/>
                <a:cs typeface="Raleway" pitchFamily="34" charset="-120"/>
              </a:rPr>
              <a:t>User-Centered Iteration</a:t>
            </a:r>
            <a:endParaRPr lang="en-US" sz="1400" dirty="0"/>
          </a:p>
        </p:txBody>
      </p:sp>
      <p:sp>
        <p:nvSpPr>
          <p:cNvPr id="20" name="Text 15"/>
          <p:cNvSpPr/>
          <p:nvPr/>
        </p:nvSpPr>
        <p:spPr>
          <a:xfrm>
            <a:off x="947737" y="6983968"/>
            <a:ext cx="7248525" cy="467439"/>
          </a:xfrm>
          <a:prstGeom prst="rect">
            <a:avLst/>
          </a:prstGeom>
          <a:noFill/>
          <a:ln/>
        </p:spPr>
        <p:txBody>
          <a:bodyPr wrap="square" lIns="0" tIns="0" rIns="0" bIns="0" rtlCol="0" anchor="t"/>
          <a:lstStyle/>
          <a:p>
            <a:pPr marL="0" indent="0" algn="l">
              <a:lnSpc>
                <a:spcPts val="1800"/>
              </a:lnSpc>
              <a:buNone/>
            </a:pPr>
            <a:r>
              <a:rPr lang="en-US" sz="1150" dirty="0">
                <a:solidFill>
                  <a:srgbClr val="3C3939"/>
                </a:solidFill>
                <a:latin typeface="Roboto" pitchFamily="34" charset="0"/>
                <a:ea typeface="Roboto" pitchFamily="34" charset="-122"/>
                <a:cs typeface="Roboto" pitchFamily="34" charset="-120"/>
              </a:rPr>
              <a:t>An agile design process incorporating usability testing and user feedback to continuously refine and improve the interface based on real-world interactions.</a:t>
            </a:r>
            <a:endParaRPr lang="en-US" sz="11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370814" y="2437209"/>
            <a:ext cx="5032772" cy="3355181"/>
          </a:xfrm>
          <a:prstGeom prst="rect">
            <a:avLst/>
          </a:prstGeom>
        </p:spPr>
      </p:pic>
      <p:sp>
        <p:nvSpPr>
          <p:cNvPr id="3" name="Text 0"/>
          <p:cNvSpPr/>
          <p:nvPr/>
        </p:nvSpPr>
        <p:spPr>
          <a:xfrm>
            <a:off x="793790" y="793313"/>
            <a:ext cx="7556421" cy="1141571"/>
          </a:xfrm>
          <a:prstGeom prst="rect">
            <a:avLst/>
          </a:prstGeom>
          <a:noFill/>
          <a:ln/>
        </p:spPr>
        <p:txBody>
          <a:bodyPr wrap="square" lIns="0" tIns="0" rIns="0" bIns="0" rtlCol="0" anchor="t"/>
          <a:lstStyle/>
          <a:p>
            <a:pPr marL="0" indent="0" algn="l">
              <a:lnSpc>
                <a:spcPts val="4450"/>
              </a:lnSpc>
              <a:buNone/>
            </a:pPr>
            <a:r>
              <a:rPr lang="en-US" sz="3550" dirty="0">
                <a:solidFill>
                  <a:srgbClr val="000000"/>
                </a:solidFill>
                <a:latin typeface="Raleway" pitchFamily="34" charset="0"/>
                <a:ea typeface="Raleway" pitchFamily="34" charset="-122"/>
                <a:cs typeface="Raleway" pitchFamily="34" charset="-120"/>
              </a:rPr>
              <a:t>🌐</a:t>
            </a:r>
            <a:r>
              <a:rPr lang="en-US" sz="3550" dirty="0">
                <a:solidFill>
                  <a:srgbClr val="1B1B27"/>
                </a:solidFill>
                <a:latin typeface="Raleway" pitchFamily="34" charset="0"/>
                <a:ea typeface="Raleway" pitchFamily="34" charset="-122"/>
                <a:cs typeface="Raleway" pitchFamily="34" charset="-120"/>
              </a:rPr>
              <a:t> Transforming Campus Communication</a:t>
            </a:r>
            <a:endParaRPr lang="en-US" sz="3550" dirty="0"/>
          </a:p>
        </p:txBody>
      </p:sp>
      <p:sp>
        <p:nvSpPr>
          <p:cNvPr id="4" name="Shape 1"/>
          <p:cNvSpPr/>
          <p:nvPr/>
        </p:nvSpPr>
        <p:spPr>
          <a:xfrm>
            <a:off x="793790" y="2207062"/>
            <a:ext cx="408265" cy="408265"/>
          </a:xfrm>
          <a:prstGeom prst="roundRect">
            <a:avLst>
              <a:gd name="adj" fmla="val 18668"/>
            </a:avLst>
          </a:prstGeom>
          <a:solidFill>
            <a:srgbClr val="E1E1EA"/>
          </a:solidFill>
          <a:ln w="7620">
            <a:solidFill>
              <a:srgbClr val="C7C7D0"/>
            </a:solidFill>
            <a:prstDash val="solid"/>
          </a:ln>
        </p:spPr>
      </p:sp>
      <p:sp>
        <p:nvSpPr>
          <p:cNvPr id="5" name="Text 2"/>
          <p:cNvSpPr/>
          <p:nvPr/>
        </p:nvSpPr>
        <p:spPr>
          <a:xfrm>
            <a:off x="861774" y="2241054"/>
            <a:ext cx="272177" cy="340162"/>
          </a:xfrm>
          <a:prstGeom prst="rect">
            <a:avLst/>
          </a:prstGeom>
          <a:noFill/>
          <a:ln/>
        </p:spPr>
        <p:txBody>
          <a:bodyPr wrap="none" lIns="0" tIns="0" rIns="0" bIns="0" rtlCol="0" anchor="t"/>
          <a:lstStyle/>
          <a:p>
            <a:pPr marL="0" indent="0" algn="ctr">
              <a:lnSpc>
                <a:spcPts val="2100"/>
              </a:lnSpc>
              <a:buNone/>
            </a:pPr>
            <a:r>
              <a:rPr lang="en-US" sz="2100" dirty="0">
                <a:solidFill>
                  <a:srgbClr val="3C3939"/>
                </a:solidFill>
                <a:latin typeface="Raleway" pitchFamily="34" charset="0"/>
                <a:ea typeface="Raleway" pitchFamily="34" charset="-122"/>
                <a:cs typeface="Raleway" pitchFamily="34" charset="-120"/>
              </a:rPr>
              <a:t>1</a:t>
            </a:r>
            <a:endParaRPr lang="en-US" sz="2100" dirty="0"/>
          </a:p>
        </p:txBody>
      </p:sp>
      <p:sp>
        <p:nvSpPr>
          <p:cNvPr id="6" name="Text 3"/>
          <p:cNvSpPr/>
          <p:nvPr/>
        </p:nvSpPr>
        <p:spPr>
          <a:xfrm>
            <a:off x="1383506" y="2269331"/>
            <a:ext cx="3078361" cy="283488"/>
          </a:xfrm>
          <a:prstGeom prst="rect">
            <a:avLst/>
          </a:prstGeom>
          <a:noFill/>
          <a:ln/>
        </p:spPr>
        <p:txBody>
          <a:bodyPr wrap="none" lIns="0" tIns="0" rIns="0" bIns="0" rtlCol="0" anchor="t"/>
          <a:lstStyle/>
          <a:p>
            <a:pPr marL="0" indent="0" algn="l">
              <a:lnSpc>
                <a:spcPts val="2200"/>
              </a:lnSpc>
              <a:buNone/>
            </a:pPr>
            <a:r>
              <a:rPr lang="en-US" sz="1750" dirty="0">
                <a:solidFill>
                  <a:srgbClr val="000000"/>
                </a:solidFill>
                <a:latin typeface="Raleway" pitchFamily="34" charset="0"/>
                <a:ea typeface="Raleway" pitchFamily="34" charset="-122"/>
                <a:cs typeface="Raleway" pitchFamily="34" charset="-120"/>
              </a:rPr>
              <a:t>📄</a:t>
            </a:r>
            <a:r>
              <a:rPr lang="en-US" sz="1750" dirty="0">
                <a:solidFill>
                  <a:srgbClr val="3C3939"/>
                </a:solidFill>
                <a:latin typeface="Raleway" pitchFamily="34" charset="0"/>
                <a:ea typeface="Raleway" pitchFamily="34" charset="-122"/>
                <a:cs typeface="Raleway" pitchFamily="34" charset="-120"/>
              </a:rPr>
              <a:t> Scattered Communication</a:t>
            </a:r>
            <a:endParaRPr lang="en-US" sz="1750" dirty="0"/>
          </a:p>
        </p:txBody>
      </p:sp>
      <p:sp>
        <p:nvSpPr>
          <p:cNvPr id="7" name="Text 4"/>
          <p:cNvSpPr/>
          <p:nvPr/>
        </p:nvSpPr>
        <p:spPr>
          <a:xfrm>
            <a:off x="1383506" y="2661642"/>
            <a:ext cx="6966704" cy="580549"/>
          </a:xfrm>
          <a:prstGeom prst="rect">
            <a:avLst/>
          </a:prstGeom>
          <a:noFill/>
          <a:ln/>
        </p:spPr>
        <p:txBody>
          <a:bodyPr wrap="square" lIns="0" tIns="0" rIns="0" bIns="0" rtlCol="0" anchor="t"/>
          <a:lstStyle/>
          <a:p>
            <a:pPr marL="0" indent="0" algn="l">
              <a:lnSpc>
                <a:spcPts val="2250"/>
              </a:lnSpc>
              <a:buNone/>
            </a:pPr>
            <a:r>
              <a:rPr lang="en-US" sz="1400" dirty="0">
                <a:solidFill>
                  <a:srgbClr val="3C3939"/>
                </a:solidFill>
                <a:latin typeface="Roboto" pitchFamily="34" charset="0"/>
                <a:ea typeface="Roboto" pitchFamily="34" charset="-122"/>
                <a:cs typeface="Roboto" pitchFamily="34" charset="-120"/>
              </a:rPr>
              <a:t>Missed notices, overlapping events, and disconnected updates create confusion and inefficiency across campus, leading to frustration and wasted resources.</a:t>
            </a:r>
            <a:endParaRPr lang="en-US" sz="1400" dirty="0"/>
          </a:p>
        </p:txBody>
      </p:sp>
      <p:sp>
        <p:nvSpPr>
          <p:cNvPr id="8" name="Shape 5"/>
          <p:cNvSpPr/>
          <p:nvPr/>
        </p:nvSpPr>
        <p:spPr>
          <a:xfrm>
            <a:off x="793790" y="3605093"/>
            <a:ext cx="408265" cy="408265"/>
          </a:xfrm>
          <a:prstGeom prst="roundRect">
            <a:avLst>
              <a:gd name="adj" fmla="val 18668"/>
            </a:avLst>
          </a:prstGeom>
          <a:solidFill>
            <a:srgbClr val="E1E1EA"/>
          </a:solidFill>
          <a:ln w="7620">
            <a:solidFill>
              <a:srgbClr val="C7C7D0"/>
            </a:solidFill>
            <a:prstDash val="solid"/>
          </a:ln>
        </p:spPr>
      </p:sp>
      <p:sp>
        <p:nvSpPr>
          <p:cNvPr id="9" name="Text 6"/>
          <p:cNvSpPr/>
          <p:nvPr/>
        </p:nvSpPr>
        <p:spPr>
          <a:xfrm>
            <a:off x="861774" y="3639086"/>
            <a:ext cx="272177" cy="340162"/>
          </a:xfrm>
          <a:prstGeom prst="rect">
            <a:avLst/>
          </a:prstGeom>
          <a:noFill/>
          <a:ln/>
        </p:spPr>
        <p:txBody>
          <a:bodyPr wrap="none" lIns="0" tIns="0" rIns="0" bIns="0" rtlCol="0" anchor="t"/>
          <a:lstStyle/>
          <a:p>
            <a:pPr marL="0" indent="0" algn="ctr">
              <a:lnSpc>
                <a:spcPts val="2100"/>
              </a:lnSpc>
              <a:buNone/>
            </a:pPr>
            <a:r>
              <a:rPr lang="en-US" sz="2100" dirty="0">
                <a:solidFill>
                  <a:srgbClr val="3C3939"/>
                </a:solidFill>
                <a:latin typeface="Raleway" pitchFamily="34" charset="0"/>
                <a:ea typeface="Raleway" pitchFamily="34" charset="-122"/>
                <a:cs typeface="Raleway" pitchFamily="34" charset="-120"/>
              </a:rPr>
              <a:t>2</a:t>
            </a:r>
            <a:endParaRPr lang="en-US" sz="2100" dirty="0"/>
          </a:p>
        </p:txBody>
      </p:sp>
      <p:sp>
        <p:nvSpPr>
          <p:cNvPr id="10" name="Text 7"/>
          <p:cNvSpPr/>
          <p:nvPr/>
        </p:nvSpPr>
        <p:spPr>
          <a:xfrm>
            <a:off x="1383506" y="3667363"/>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000000"/>
                </a:solidFill>
                <a:latin typeface="Raleway" pitchFamily="34" charset="0"/>
                <a:ea typeface="Raleway" pitchFamily="34" charset="-122"/>
                <a:cs typeface="Raleway" pitchFamily="34" charset="-120"/>
              </a:rPr>
              <a:t>🔗</a:t>
            </a:r>
            <a:r>
              <a:rPr lang="en-US" sz="1750" dirty="0">
                <a:solidFill>
                  <a:srgbClr val="3C3939"/>
                </a:solidFill>
                <a:latin typeface="Raleway" pitchFamily="34" charset="0"/>
                <a:ea typeface="Raleway" pitchFamily="34" charset="-122"/>
                <a:cs typeface="Raleway" pitchFamily="34" charset="-120"/>
              </a:rPr>
              <a:t> Unified Platform</a:t>
            </a:r>
            <a:endParaRPr lang="en-US" sz="1750" dirty="0"/>
          </a:p>
        </p:txBody>
      </p:sp>
      <p:sp>
        <p:nvSpPr>
          <p:cNvPr id="11" name="Text 8"/>
          <p:cNvSpPr/>
          <p:nvPr/>
        </p:nvSpPr>
        <p:spPr>
          <a:xfrm>
            <a:off x="1383506" y="4059674"/>
            <a:ext cx="6966704" cy="580549"/>
          </a:xfrm>
          <a:prstGeom prst="rect">
            <a:avLst/>
          </a:prstGeom>
          <a:noFill/>
          <a:ln/>
        </p:spPr>
        <p:txBody>
          <a:bodyPr wrap="square" lIns="0" tIns="0" rIns="0" bIns="0" rtlCol="0" anchor="t"/>
          <a:lstStyle/>
          <a:p>
            <a:pPr marL="0" indent="0" algn="l">
              <a:lnSpc>
                <a:spcPts val="2250"/>
              </a:lnSpc>
              <a:buNone/>
            </a:pPr>
            <a:r>
              <a:rPr lang="en-US" sz="1400" dirty="0">
                <a:solidFill>
                  <a:srgbClr val="3C3939"/>
                </a:solidFill>
                <a:latin typeface="Roboto" pitchFamily="34" charset="0"/>
                <a:ea typeface="Roboto" pitchFamily="34" charset="-122"/>
                <a:cs typeface="Roboto" pitchFamily="34" charset="-120"/>
              </a:rPr>
              <a:t>Brings together students, faculty, and administration in a single digital ecosystem for seamless interaction, collaboration, and information sharing.</a:t>
            </a:r>
            <a:endParaRPr lang="en-US" sz="1400" dirty="0"/>
          </a:p>
        </p:txBody>
      </p:sp>
      <p:sp>
        <p:nvSpPr>
          <p:cNvPr id="12" name="Shape 9"/>
          <p:cNvSpPr/>
          <p:nvPr/>
        </p:nvSpPr>
        <p:spPr>
          <a:xfrm>
            <a:off x="793790" y="5003125"/>
            <a:ext cx="408265" cy="408265"/>
          </a:xfrm>
          <a:prstGeom prst="roundRect">
            <a:avLst>
              <a:gd name="adj" fmla="val 18668"/>
            </a:avLst>
          </a:prstGeom>
          <a:solidFill>
            <a:srgbClr val="E1E1EA"/>
          </a:solidFill>
          <a:ln w="7620">
            <a:solidFill>
              <a:srgbClr val="C7C7D0"/>
            </a:solidFill>
            <a:prstDash val="solid"/>
          </a:ln>
        </p:spPr>
      </p:sp>
      <p:sp>
        <p:nvSpPr>
          <p:cNvPr id="13" name="Text 10"/>
          <p:cNvSpPr/>
          <p:nvPr/>
        </p:nvSpPr>
        <p:spPr>
          <a:xfrm>
            <a:off x="861774" y="5037118"/>
            <a:ext cx="272177" cy="340162"/>
          </a:xfrm>
          <a:prstGeom prst="rect">
            <a:avLst/>
          </a:prstGeom>
          <a:noFill/>
          <a:ln/>
        </p:spPr>
        <p:txBody>
          <a:bodyPr wrap="none" lIns="0" tIns="0" rIns="0" bIns="0" rtlCol="0" anchor="t"/>
          <a:lstStyle/>
          <a:p>
            <a:pPr marL="0" indent="0" algn="ctr">
              <a:lnSpc>
                <a:spcPts val="2100"/>
              </a:lnSpc>
              <a:buNone/>
            </a:pPr>
            <a:r>
              <a:rPr lang="en-US" sz="2100" dirty="0">
                <a:solidFill>
                  <a:srgbClr val="3C3939"/>
                </a:solidFill>
                <a:latin typeface="Raleway" pitchFamily="34" charset="0"/>
                <a:ea typeface="Raleway" pitchFamily="34" charset="-122"/>
                <a:cs typeface="Raleway" pitchFamily="34" charset="-120"/>
              </a:rPr>
              <a:t>3</a:t>
            </a:r>
            <a:endParaRPr lang="en-US" sz="2100" dirty="0"/>
          </a:p>
        </p:txBody>
      </p:sp>
      <p:sp>
        <p:nvSpPr>
          <p:cNvPr id="14" name="Text 11"/>
          <p:cNvSpPr/>
          <p:nvPr/>
        </p:nvSpPr>
        <p:spPr>
          <a:xfrm>
            <a:off x="1383506" y="5065395"/>
            <a:ext cx="2356604" cy="283488"/>
          </a:xfrm>
          <a:prstGeom prst="rect">
            <a:avLst/>
          </a:prstGeom>
          <a:noFill/>
          <a:ln/>
        </p:spPr>
        <p:txBody>
          <a:bodyPr wrap="none" lIns="0" tIns="0" rIns="0" bIns="0" rtlCol="0" anchor="t"/>
          <a:lstStyle/>
          <a:p>
            <a:pPr marL="0" indent="0" algn="l">
              <a:lnSpc>
                <a:spcPts val="2200"/>
              </a:lnSpc>
              <a:buNone/>
            </a:pPr>
            <a:r>
              <a:rPr lang="en-US" sz="1750" dirty="0">
                <a:solidFill>
                  <a:srgbClr val="000000"/>
                </a:solidFill>
                <a:latin typeface="Raleway" pitchFamily="34" charset="0"/>
                <a:ea typeface="Raleway" pitchFamily="34" charset="-122"/>
                <a:cs typeface="Raleway" pitchFamily="34" charset="-120"/>
              </a:rPr>
              <a:t>⚡</a:t>
            </a:r>
            <a:r>
              <a:rPr lang="en-US" sz="1750" dirty="0">
                <a:solidFill>
                  <a:srgbClr val="3C3939"/>
                </a:solidFill>
                <a:latin typeface="Raleway" pitchFamily="34" charset="0"/>
                <a:ea typeface="Raleway" pitchFamily="34" charset="-122"/>
                <a:cs typeface="Raleway" pitchFamily="34" charset="-120"/>
              </a:rPr>
              <a:t> Real-Time Updates</a:t>
            </a:r>
            <a:endParaRPr lang="en-US" sz="1750" dirty="0"/>
          </a:p>
        </p:txBody>
      </p:sp>
      <p:sp>
        <p:nvSpPr>
          <p:cNvPr id="15" name="Text 12"/>
          <p:cNvSpPr/>
          <p:nvPr/>
        </p:nvSpPr>
        <p:spPr>
          <a:xfrm>
            <a:off x="1383506" y="5457706"/>
            <a:ext cx="6966704" cy="580549"/>
          </a:xfrm>
          <a:prstGeom prst="rect">
            <a:avLst/>
          </a:prstGeom>
          <a:noFill/>
          <a:ln/>
        </p:spPr>
        <p:txBody>
          <a:bodyPr wrap="square" lIns="0" tIns="0" rIns="0" bIns="0" rtlCol="0" anchor="t"/>
          <a:lstStyle/>
          <a:p>
            <a:pPr marL="0" indent="0" algn="l">
              <a:lnSpc>
                <a:spcPts val="2250"/>
              </a:lnSpc>
              <a:buNone/>
            </a:pPr>
            <a:r>
              <a:rPr lang="en-US" sz="1400" dirty="0">
                <a:solidFill>
                  <a:srgbClr val="3C3939"/>
                </a:solidFill>
                <a:latin typeface="Roboto" pitchFamily="34" charset="0"/>
                <a:ea typeface="Roboto" pitchFamily="34" charset="-122"/>
                <a:cs typeface="Roboto" pitchFamily="34" charset="-120"/>
              </a:rPr>
              <a:t>Ensures instant communication and better resource management, reducing delays and miscommunication while improving overall campus coordination.</a:t>
            </a:r>
            <a:endParaRPr lang="en-US" sz="1400" dirty="0"/>
          </a:p>
        </p:txBody>
      </p:sp>
      <p:sp>
        <p:nvSpPr>
          <p:cNvPr id="16" name="Shape 13"/>
          <p:cNvSpPr/>
          <p:nvPr/>
        </p:nvSpPr>
        <p:spPr>
          <a:xfrm>
            <a:off x="793790" y="6401157"/>
            <a:ext cx="408265" cy="408265"/>
          </a:xfrm>
          <a:prstGeom prst="roundRect">
            <a:avLst>
              <a:gd name="adj" fmla="val 18668"/>
            </a:avLst>
          </a:prstGeom>
          <a:solidFill>
            <a:srgbClr val="E1E1EA"/>
          </a:solidFill>
          <a:ln w="7620">
            <a:solidFill>
              <a:srgbClr val="C7C7D0"/>
            </a:solidFill>
            <a:prstDash val="solid"/>
          </a:ln>
        </p:spPr>
      </p:sp>
      <p:sp>
        <p:nvSpPr>
          <p:cNvPr id="17" name="Text 14"/>
          <p:cNvSpPr/>
          <p:nvPr/>
        </p:nvSpPr>
        <p:spPr>
          <a:xfrm>
            <a:off x="861774" y="6435150"/>
            <a:ext cx="272177" cy="340162"/>
          </a:xfrm>
          <a:prstGeom prst="rect">
            <a:avLst/>
          </a:prstGeom>
          <a:noFill/>
          <a:ln/>
        </p:spPr>
        <p:txBody>
          <a:bodyPr wrap="none" lIns="0" tIns="0" rIns="0" bIns="0" rtlCol="0" anchor="t"/>
          <a:lstStyle/>
          <a:p>
            <a:pPr marL="0" indent="0" algn="ctr">
              <a:lnSpc>
                <a:spcPts val="2100"/>
              </a:lnSpc>
              <a:buNone/>
            </a:pPr>
            <a:r>
              <a:rPr lang="en-US" sz="2100" dirty="0">
                <a:solidFill>
                  <a:srgbClr val="3C3939"/>
                </a:solidFill>
                <a:latin typeface="Raleway" pitchFamily="34" charset="0"/>
                <a:ea typeface="Raleway" pitchFamily="34" charset="-122"/>
                <a:cs typeface="Raleway" pitchFamily="34" charset="-120"/>
              </a:rPr>
              <a:t>4</a:t>
            </a:r>
            <a:endParaRPr lang="en-US" sz="2100" dirty="0"/>
          </a:p>
        </p:txBody>
      </p:sp>
      <p:sp>
        <p:nvSpPr>
          <p:cNvPr id="18" name="Text 15"/>
          <p:cNvSpPr/>
          <p:nvPr/>
        </p:nvSpPr>
        <p:spPr>
          <a:xfrm>
            <a:off x="1383506" y="6463427"/>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000000"/>
                </a:solidFill>
                <a:latin typeface="Raleway" pitchFamily="34" charset="0"/>
                <a:ea typeface="Raleway" pitchFamily="34" charset="-122"/>
                <a:cs typeface="Raleway" pitchFamily="34" charset="-120"/>
              </a:rPr>
              <a:t>🧭</a:t>
            </a:r>
            <a:r>
              <a:rPr lang="en-US" sz="1750" dirty="0">
                <a:solidFill>
                  <a:srgbClr val="3C3939"/>
                </a:solidFill>
                <a:latin typeface="Raleway" pitchFamily="34" charset="0"/>
                <a:ea typeface="Raleway" pitchFamily="34" charset="-122"/>
                <a:cs typeface="Raleway" pitchFamily="34" charset="-120"/>
              </a:rPr>
              <a:t> Smart Campus</a:t>
            </a:r>
            <a:endParaRPr lang="en-US" sz="1750" dirty="0"/>
          </a:p>
        </p:txBody>
      </p:sp>
      <p:sp>
        <p:nvSpPr>
          <p:cNvPr id="19" name="Text 16"/>
          <p:cNvSpPr/>
          <p:nvPr/>
        </p:nvSpPr>
        <p:spPr>
          <a:xfrm>
            <a:off x="1383506" y="6855738"/>
            <a:ext cx="6966704" cy="580549"/>
          </a:xfrm>
          <a:prstGeom prst="rect">
            <a:avLst/>
          </a:prstGeom>
          <a:noFill/>
          <a:ln/>
        </p:spPr>
        <p:txBody>
          <a:bodyPr wrap="square" lIns="0" tIns="0" rIns="0" bIns="0" rtlCol="0" anchor="t"/>
          <a:lstStyle/>
          <a:p>
            <a:pPr marL="0" indent="0" algn="l">
              <a:lnSpc>
                <a:spcPts val="2250"/>
              </a:lnSpc>
              <a:buNone/>
            </a:pPr>
            <a:r>
              <a:rPr lang="en-US" sz="1400" dirty="0">
                <a:solidFill>
                  <a:srgbClr val="3C3939"/>
                </a:solidFill>
                <a:latin typeface="Roboto" pitchFamily="34" charset="0"/>
                <a:ea typeface="Roboto" pitchFamily="34" charset="-122"/>
                <a:cs typeface="Roboto" pitchFamily="34" charset="-120"/>
              </a:rPr>
              <a:t>Promotes a paperless, efficient, and connected campus environment, paving the way for a modern and sustainable academic future.</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98358" y="2085261"/>
            <a:ext cx="5089565" cy="4058960"/>
          </a:xfrm>
          <a:prstGeom prst="rect">
            <a:avLst/>
          </a:prstGeom>
        </p:spPr>
      </p:pic>
      <p:sp>
        <p:nvSpPr>
          <p:cNvPr id="3" name="Text 0"/>
          <p:cNvSpPr/>
          <p:nvPr/>
        </p:nvSpPr>
        <p:spPr>
          <a:xfrm>
            <a:off x="6280190" y="759262"/>
            <a:ext cx="4068008" cy="496133"/>
          </a:xfrm>
          <a:prstGeom prst="rect">
            <a:avLst/>
          </a:prstGeom>
          <a:noFill/>
          <a:ln/>
        </p:spPr>
        <p:txBody>
          <a:bodyPr wrap="none" lIns="0" tIns="0" rIns="0" bIns="0" rtlCol="0" anchor="t"/>
          <a:lstStyle/>
          <a:p>
            <a:pPr marL="0" indent="0" algn="l">
              <a:lnSpc>
                <a:spcPts val="3900"/>
              </a:lnSpc>
              <a:buNone/>
            </a:pPr>
            <a:r>
              <a:rPr lang="en-US" sz="3100" dirty="0">
                <a:solidFill>
                  <a:srgbClr val="1B1B27"/>
                </a:solidFill>
                <a:latin typeface="Raleway" pitchFamily="34" charset="0"/>
                <a:ea typeface="Raleway" pitchFamily="34" charset="-122"/>
                <a:cs typeface="Raleway" pitchFamily="34" charset="-120"/>
              </a:rPr>
              <a:t>Campus App Features</a:t>
            </a:r>
            <a:endParaRPr lang="en-US" sz="3100" dirty="0"/>
          </a:p>
        </p:txBody>
      </p:sp>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80190" y="1493520"/>
            <a:ext cx="396835" cy="396835"/>
          </a:xfrm>
          <a:prstGeom prst="rect">
            <a:avLst/>
          </a:prstGeom>
        </p:spPr>
      </p:pic>
      <p:sp>
        <p:nvSpPr>
          <p:cNvPr id="5" name="Text 1"/>
          <p:cNvSpPr/>
          <p:nvPr/>
        </p:nvSpPr>
        <p:spPr>
          <a:xfrm>
            <a:off x="6280190" y="2088713"/>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Notices</a:t>
            </a:r>
            <a:endParaRPr lang="en-US" sz="1550" dirty="0"/>
          </a:p>
        </p:txBody>
      </p:sp>
      <p:sp>
        <p:nvSpPr>
          <p:cNvPr id="6" name="Text 2"/>
          <p:cNvSpPr/>
          <p:nvPr/>
        </p:nvSpPr>
        <p:spPr>
          <a:xfrm>
            <a:off x="6280190" y="2431971"/>
            <a:ext cx="7556421" cy="508159"/>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Important announcements and updates for students delivered in real time to ensure everyone stays informed.</a:t>
            </a:r>
            <a:endParaRPr lang="en-US" sz="1250" dirty="0"/>
          </a:p>
        </p:txBody>
      </p:sp>
      <p:pic>
        <p:nvPicPr>
          <p:cNvPr id="7"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280190" y="3257669"/>
            <a:ext cx="396835" cy="396835"/>
          </a:xfrm>
          <a:prstGeom prst="rect">
            <a:avLst/>
          </a:prstGeom>
        </p:spPr>
      </p:pic>
      <p:sp>
        <p:nvSpPr>
          <p:cNvPr id="8" name="Text 3"/>
          <p:cNvSpPr/>
          <p:nvPr/>
        </p:nvSpPr>
        <p:spPr>
          <a:xfrm>
            <a:off x="6280190" y="3852863"/>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Events</a:t>
            </a:r>
            <a:endParaRPr lang="en-US" sz="1550" dirty="0"/>
          </a:p>
        </p:txBody>
      </p:sp>
      <p:sp>
        <p:nvSpPr>
          <p:cNvPr id="9" name="Text 4"/>
          <p:cNvSpPr/>
          <p:nvPr/>
        </p:nvSpPr>
        <p:spPr>
          <a:xfrm>
            <a:off x="6280190" y="4196120"/>
            <a:ext cx="7556421" cy="254079"/>
          </a:xfrm>
          <a:prstGeom prst="rect">
            <a:avLst/>
          </a:prstGeom>
          <a:noFill/>
          <a:ln/>
        </p:spPr>
        <p:txBody>
          <a:bodyPr wrap="non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Complete calendar of campus activities and social gatherings with RSVP functionality and reminders.</a:t>
            </a:r>
            <a:endParaRPr lang="en-US" sz="1250" dirty="0"/>
          </a:p>
        </p:txBody>
      </p:sp>
      <p:pic>
        <p:nvPicPr>
          <p:cNvPr id="10"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280190" y="4767739"/>
            <a:ext cx="396835" cy="396835"/>
          </a:xfrm>
          <a:prstGeom prst="rect">
            <a:avLst/>
          </a:prstGeom>
        </p:spPr>
      </p:pic>
      <p:sp>
        <p:nvSpPr>
          <p:cNvPr id="11" name="Text 5"/>
          <p:cNvSpPr/>
          <p:nvPr/>
        </p:nvSpPr>
        <p:spPr>
          <a:xfrm>
            <a:off x="6280190" y="5362932"/>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Bookings</a:t>
            </a:r>
            <a:endParaRPr lang="en-US" sz="1550" dirty="0"/>
          </a:p>
        </p:txBody>
      </p:sp>
      <p:sp>
        <p:nvSpPr>
          <p:cNvPr id="12" name="Text 6"/>
          <p:cNvSpPr/>
          <p:nvPr/>
        </p:nvSpPr>
        <p:spPr>
          <a:xfrm>
            <a:off x="6280190" y="5706189"/>
            <a:ext cx="7556421" cy="254079"/>
          </a:xfrm>
          <a:prstGeom prst="rect">
            <a:avLst/>
          </a:prstGeom>
          <a:noFill/>
          <a:ln/>
        </p:spPr>
        <p:txBody>
          <a:bodyPr wrap="non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Streamlined reservation system for campus resources and facilities with conflict prevention.</a:t>
            </a:r>
            <a:endParaRPr lang="en-US" sz="1250" dirty="0"/>
          </a:p>
        </p:txBody>
      </p:sp>
      <p:pic>
        <p:nvPicPr>
          <p:cNvPr id="13" name="Image 4"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280190" y="6277808"/>
            <a:ext cx="396835" cy="396835"/>
          </a:xfrm>
          <a:prstGeom prst="rect">
            <a:avLst/>
          </a:prstGeom>
        </p:spPr>
      </p:pic>
      <p:sp>
        <p:nvSpPr>
          <p:cNvPr id="14" name="Text 7"/>
          <p:cNvSpPr/>
          <p:nvPr/>
        </p:nvSpPr>
        <p:spPr>
          <a:xfrm>
            <a:off x="6280190" y="6873002"/>
            <a:ext cx="1984653" cy="248007"/>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Lost &amp; Found</a:t>
            </a:r>
            <a:endParaRPr lang="en-US" sz="1550" dirty="0"/>
          </a:p>
        </p:txBody>
      </p:sp>
      <p:sp>
        <p:nvSpPr>
          <p:cNvPr id="15" name="Text 8"/>
          <p:cNvSpPr/>
          <p:nvPr/>
        </p:nvSpPr>
        <p:spPr>
          <a:xfrm>
            <a:off x="6280190" y="7216259"/>
            <a:ext cx="7556421" cy="254079"/>
          </a:xfrm>
          <a:prstGeom prst="rect">
            <a:avLst/>
          </a:prstGeom>
          <a:noFill/>
          <a:ln/>
        </p:spPr>
        <p:txBody>
          <a:bodyPr wrap="non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Dedicated platform to report and retrieve lost items with photo uploads and direct messaging.</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1339</Words>
  <Application>Microsoft Office PowerPoint</Application>
  <PresentationFormat>Custom</PresentationFormat>
  <Paragraphs>140</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Roboto</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KARTHIKEYAN DP</dc:creator>
  <cp:lastModifiedBy>Sharan Raj</cp:lastModifiedBy>
  <cp:revision>4</cp:revision>
  <dcterms:created xsi:type="dcterms:W3CDTF">2025-10-24T17:28:26Z</dcterms:created>
  <dcterms:modified xsi:type="dcterms:W3CDTF">2025-10-24T18:29:45Z</dcterms:modified>
</cp:coreProperties>
</file>